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8" r:id="rId1"/>
    <p:sldMasterId id="2147483649" r:id="rId2"/>
    <p:sldMasterId id="2147483651" r:id="rId3"/>
    <p:sldMasterId id="2147483652" r:id="rId4"/>
  </p:sldMasterIdLst>
  <p:notesMasterIdLst>
    <p:notesMasterId r:id="rId9"/>
  </p:notesMasterIdLst>
  <p:sldIdLst>
    <p:sldId id="363" r:id="rId5"/>
    <p:sldId id="331" r:id="rId6"/>
    <p:sldId id="332" r:id="rId7"/>
    <p:sldId id="3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5pPr>
    <a:lvl6pPr marL="22860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6pPr>
    <a:lvl7pPr marL="27432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7pPr>
    <a:lvl8pPr marL="32004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8pPr>
    <a:lvl9pPr marL="36576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80552" autoAdjust="0"/>
  </p:normalViewPr>
  <p:slideViewPr>
    <p:cSldViewPr>
      <p:cViewPr varScale="1">
        <p:scale>
          <a:sx n="77" d="100"/>
          <a:sy n="77" d="100"/>
        </p:scale>
        <p:origin x="-117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41ACF-565A-4807-9905-49303F3ED2EE}" type="datetimeFigureOut">
              <a:rPr lang="en-US" smtClean="0"/>
              <a:pPr/>
              <a:t>4/20/2015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AF8924-4669-4AF8-A6BC-3D0D137EFF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31637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F8924-4669-4AF8-A6BC-3D0D137EFF93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041D-9AFD-4EB5-809B-DC23E382F01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EE04-FDF7-463F-AA0C-9AD582752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041D-9AFD-4EB5-809B-DC23E382F01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EE04-FDF7-463F-AA0C-9AD582752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041D-9AFD-4EB5-809B-DC23E382F01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EE04-FDF7-463F-AA0C-9AD582752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51EEE1F-98FE-4731-ACC5-A6488B09393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05223428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15893A-B562-4466-817A-9C38CBA4741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9147802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E24E44-A043-4A76-A577-4054295A96B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87435721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6F58C2D-1750-4BBC-B4B0-230B0224099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82497443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C8F9459-5E74-4771-A1D5-8F523A8CE13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38047791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60923A2-CDE0-4087-88CA-685E8789AFF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2985195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9953DB8-4A2B-4093-983E-671CD7B64B9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68129768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101A86A-D7A5-4FEF-9E59-801D8CF36BE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650917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041D-9AFD-4EB5-809B-DC23E382F01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EE04-FDF7-463F-AA0C-9AD582752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9F1247B-8A19-45E7-B7ED-FDE5072BC2B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67373939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111558D-76A8-4126-8ECF-4258973621A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40332392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6038"/>
            <a:ext cx="2057400" cy="6583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6038"/>
            <a:ext cx="6019800" cy="6583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0E47A2F-625A-44DC-ADFB-1878E816007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7742009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D895A0F-3D98-4B99-BBE8-255B0D99533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07998034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0E73715-14A6-45BC-B6B9-252414C543E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21388982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905A93-69DC-4CC5-B18C-58EE405E09F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1301128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CEBCF1A-AAB6-4D0B-8380-099786166DB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40477839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7A2ACD-A881-482D-A2A5-078019A06F2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29548709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EFB6550-304A-44AA-92E1-CAFD2EB5CE9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63432434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145363E-DD53-4291-BFE2-43107275488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928768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041D-9AFD-4EB5-809B-DC23E382F01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EE04-FDF7-463F-AA0C-9AD582752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404E86-4886-4110-995C-DBB481223BD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0724396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6EACBF-2CD3-452A-AD42-889032837A9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25672510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483A44E-E417-40B6-B14A-69C246E34E1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85915676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6038"/>
            <a:ext cx="2057400" cy="6080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6038"/>
            <a:ext cx="6019800" cy="60801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61B8DEE-B509-4931-A9B1-8503B1196D6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1027804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896854-DB50-4462-9CF4-0564C8F2FC6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41465860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270F6A-7D10-4FBC-A053-8746D8D9F1A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0943330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BF3548-8C33-4C74-AF5B-954C6FD8475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46759696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3987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7400" y="1371600"/>
            <a:ext cx="3987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9469896-08A2-4CCA-A167-0E159E09364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85522264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A12059A-74EA-4EE1-A012-10A61F28438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3785516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8F46F15-95BA-4A0B-8B42-A39B4D857EA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692877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041D-9AFD-4EB5-809B-DC23E382F01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EE04-FDF7-463F-AA0C-9AD582752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64A174E-E2A9-43BC-A786-CDB1443B52B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5922740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DF53A46-70E2-4C40-8284-1EB8170508F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02047792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8A0F0E9-D543-498E-97C7-028FBB3EC65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9703145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0603C2-24A4-4DF5-90B9-317C3EE4EEB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39772230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46038"/>
            <a:ext cx="2032000" cy="6583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6038"/>
            <a:ext cx="5943600" cy="6583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CE4BBF4-2EF6-462E-A46B-81B94E0184D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722174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041D-9AFD-4EB5-809B-DC23E382F01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EE04-FDF7-463F-AA0C-9AD582752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041D-9AFD-4EB5-809B-DC23E382F01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EE04-FDF7-463F-AA0C-9AD582752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041D-9AFD-4EB5-809B-DC23E382F01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EE04-FDF7-463F-AA0C-9AD582752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041D-9AFD-4EB5-809B-DC23E382F01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EE04-FDF7-463F-AA0C-9AD582752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041D-9AFD-4EB5-809B-DC23E382F01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EE04-FDF7-463F-AA0C-9AD582752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1041D-9AFD-4EB5-809B-DC23E382F01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2EE04-FDF7-463F-AA0C-9AD582752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125EA2B-647C-4636-AE20-5008662944F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6038"/>
            <a:ext cx="66294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charset="0"/>
              </a:rPr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charset="0"/>
              </a:rPr>
              <a:t>Click to edit Master text styles</a:t>
            </a:r>
          </a:p>
          <a:p>
            <a:pPr lvl="1"/>
            <a:r>
              <a:rPr lang="en-US" smtClean="0">
                <a:sym typeface="Verdana" charset="0"/>
              </a:rPr>
              <a:t>Second level</a:t>
            </a:r>
          </a:p>
          <a:p>
            <a:pPr lvl="2"/>
            <a:r>
              <a:rPr lang="en-US" smtClean="0">
                <a:sym typeface="Verdana" charset="0"/>
              </a:rPr>
              <a:t>Third level</a:t>
            </a:r>
          </a:p>
          <a:p>
            <a:pPr lvl="3"/>
            <a:r>
              <a:rPr lang="en-US" smtClean="0">
                <a:sym typeface="Verdana" charset="0"/>
              </a:rPr>
              <a:t>Fourth level</a:t>
            </a:r>
          </a:p>
          <a:p>
            <a:pPr lvl="4"/>
            <a:r>
              <a:rPr lang="en-US" smtClean="0">
                <a:sym typeface="Verdana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/>
  <p:hf hdr="0" ftr="0" dt="0"/>
  <p:txStyles>
    <p:titleStyle>
      <a:lvl1pPr marL="396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+mj-lt"/>
          <a:ea typeface="+mj-ea"/>
          <a:cs typeface="+mj-cs"/>
          <a:sym typeface="Verdana" charset="0"/>
        </a:defRPr>
      </a:lvl1pPr>
      <a:lvl2pPr marL="396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2pPr>
      <a:lvl3pPr marL="396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3pPr>
      <a:lvl4pPr marL="396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4pPr>
      <a:lvl5pPr marL="396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fontAlgn="base">
        <a:spcBef>
          <a:spcPts val="600"/>
        </a:spcBef>
        <a:spcAft>
          <a:spcPct val="0"/>
        </a:spcAft>
        <a:buSzPct val="100000"/>
        <a:buFont typeface="Verdana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1pPr>
      <a:lvl2pPr marL="731838" indent="-28575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2pPr>
      <a:lvl3pPr marL="1131888" indent="-228600" algn="l" rtl="0" fontAlgn="base">
        <a:spcBef>
          <a:spcPts val="6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3pPr>
      <a:lvl4pPr marL="15890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4pPr>
      <a:lvl5pPr marL="20462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5pPr>
      <a:lvl6pPr marL="25034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606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178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8750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4098" name="Rectangle 2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 anchor="ctr"/>
          <a:lstStyle/>
          <a:p>
            <a:pPr marL="39688"/>
            <a:r>
              <a:rPr lang="en-US" sz="1100" dirty="0">
                <a:solidFill>
                  <a:srgbClr val="FFFFFF"/>
                </a:solidFill>
                <a:cs typeface="Arial" charset="0"/>
              </a:rPr>
              <a:t>Copyright © 2013 The Printer Working Group. All rights reserved.</a:t>
            </a:r>
          </a:p>
        </p:txBody>
      </p:sp>
      <p:sp>
        <p:nvSpPr>
          <p:cNvPr id="4099" name="Rectangle 3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Text Box 5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A09CC97-5078-4EA7-856A-67806562DDC6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6038"/>
            <a:ext cx="66294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/>
  <p:hf hdr="0" ftr="0" dt="0"/>
  <p:txStyles>
    <p:titleStyle>
      <a:lvl1pPr marL="396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+mj-lt"/>
          <a:ea typeface="+mj-ea"/>
          <a:cs typeface="+mj-cs"/>
          <a:sym typeface="Verdana" charset="0"/>
        </a:defRPr>
      </a:lvl1pPr>
      <a:lvl2pPr marL="396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2pPr>
      <a:lvl3pPr marL="396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3pPr>
      <a:lvl4pPr marL="396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4pPr>
      <a:lvl5pPr marL="396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fontAlgn="base">
        <a:spcBef>
          <a:spcPts val="600"/>
        </a:spcBef>
        <a:spcAft>
          <a:spcPct val="0"/>
        </a:spcAft>
        <a:buSzPct val="100000"/>
        <a:buFont typeface="Verdana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1pPr>
      <a:lvl2pPr marL="782638" indent="-28575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2pPr>
      <a:lvl3pPr marL="1182688" indent="-228600" algn="l" rtl="0" fontAlgn="base">
        <a:spcBef>
          <a:spcPts val="6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3pPr>
      <a:lvl4pPr marL="16398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4pPr>
      <a:lvl5pPr marL="20970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5pPr>
      <a:lvl6pPr marL="25542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30114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686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9258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5122" name="Rectangle 2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 anchor="ctr"/>
          <a:lstStyle/>
          <a:p>
            <a:pPr marL="39688"/>
            <a:r>
              <a:rPr lang="en-US" sz="1100" dirty="0">
                <a:solidFill>
                  <a:srgbClr val="FFFFFF"/>
                </a:solidFill>
                <a:cs typeface="Arial" charset="0"/>
              </a:rPr>
              <a:t>Copyright © 2013 The Printer Working Group. All rights reserved.</a:t>
            </a:r>
          </a:p>
        </p:txBody>
      </p:sp>
      <p:sp>
        <p:nvSpPr>
          <p:cNvPr id="5123" name="Rectangle 3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125" name="Text Box 5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5F3D319-6B6D-469E-A9AC-D3E32B9C723D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6038"/>
            <a:ext cx="66294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charset="0"/>
              </a:rPr>
              <a:t>Click to edit Master 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280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charset="0"/>
              </a:rPr>
              <a:t>Click to edit Master text styles</a:t>
            </a:r>
          </a:p>
          <a:p>
            <a:pPr lvl="1"/>
            <a:r>
              <a:rPr lang="en-US" smtClean="0">
                <a:sym typeface="Verdana" charset="0"/>
              </a:rPr>
              <a:t>Second level</a:t>
            </a:r>
          </a:p>
          <a:p>
            <a:pPr lvl="2"/>
            <a:r>
              <a:rPr lang="en-US" smtClean="0">
                <a:sym typeface="Verdana" charset="0"/>
              </a:rPr>
              <a:t>Third level</a:t>
            </a:r>
          </a:p>
          <a:p>
            <a:pPr lvl="3"/>
            <a:r>
              <a:rPr lang="en-US" smtClean="0">
                <a:sym typeface="Verdana" charset="0"/>
              </a:rPr>
              <a:t>Fourth level</a:t>
            </a:r>
          </a:p>
          <a:p>
            <a:pPr lvl="4"/>
            <a:r>
              <a:rPr lang="en-US" smtClean="0">
                <a:sym typeface="Verdana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hf hdr="0" ftr="0" dt="0"/>
  <p:txStyles>
    <p:titleStyle>
      <a:lvl1pPr marL="396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+mj-lt"/>
          <a:ea typeface="+mj-ea"/>
          <a:cs typeface="+mj-cs"/>
          <a:sym typeface="Verdana" charset="0"/>
        </a:defRPr>
      </a:lvl1pPr>
      <a:lvl2pPr marL="396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2pPr>
      <a:lvl3pPr marL="396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3pPr>
      <a:lvl4pPr marL="396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4pPr>
      <a:lvl5pPr marL="396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fontAlgn="base">
        <a:spcBef>
          <a:spcPts val="600"/>
        </a:spcBef>
        <a:spcAft>
          <a:spcPct val="0"/>
        </a:spcAft>
        <a:buSzPct val="100000"/>
        <a:buFont typeface="Verdana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1pPr>
      <a:lvl2pPr marL="731838" indent="-28575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2pPr>
      <a:lvl3pPr marL="1131888" indent="-228600" algn="l" rtl="0" fontAlgn="base">
        <a:spcBef>
          <a:spcPts val="6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3pPr>
      <a:lvl4pPr marL="15890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4pPr>
      <a:lvl5pPr marL="20462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5pPr>
      <a:lvl6pPr marL="25034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606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178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8750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hyperlink" Target="ftp://ftp.pwg.org/pub/pwg/cloud/wd/lcrc-cloudimagingmodel10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cloud@pwg.or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C8FB3-9357-41B6-841F-923DA88E9427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6145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6146" name="Rectangle 2"/>
          <p:cNvSpPr>
            <a:spLocks/>
          </p:cNvSpPr>
          <p:nvPr/>
        </p:nvSpPr>
        <p:spPr bwMode="auto">
          <a:xfrm>
            <a:off x="0" y="65532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 anchor="ctr"/>
          <a:lstStyle/>
          <a:p>
            <a:pPr marL="39688"/>
            <a:r>
              <a:rPr lang="en-US" sz="1000" dirty="0" smtClean="0">
                <a:solidFill>
                  <a:schemeClr val="bg1"/>
                </a:solidFill>
              </a:rPr>
              <a:t>Copyright © 2015  The Printer Working Group. All rights reserved. The IPP Everywhere and PWG logos are trademarks of The Printer Working Group</a:t>
            </a:r>
            <a:r>
              <a:rPr lang="en-US" sz="1000" dirty="0" smtClean="0">
                <a:solidFill>
                  <a:schemeClr val="bg1"/>
                </a:solidFill>
                <a:cs typeface="Arial" charset="0"/>
              </a:rPr>
              <a:t>    </a:t>
            </a:r>
            <a:endParaRPr lang="en-US" sz="10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6147" name="Rectangle 3"/>
          <p:cNvSpPr>
            <a:spLocks/>
          </p:cNvSpPr>
          <p:nvPr/>
        </p:nvSpPr>
        <p:spPr bwMode="auto">
          <a:xfrm>
            <a:off x="419100" y="2565400"/>
            <a:ext cx="591185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/>
            <a:r>
              <a:rPr lang="en-US" sz="3600" dirty="0">
                <a:solidFill>
                  <a:srgbClr val="4B5AA8"/>
                </a:solidFill>
                <a:latin typeface="Arial Bold" charset="0"/>
                <a:cs typeface="Arial Bold" charset="0"/>
                <a:sym typeface="Arial Bold" charset="0"/>
              </a:rPr>
              <a:t>The Printer Working Group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1905000" cy="206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 lvl="0">
              <a:buSzPct val="100000"/>
              <a:defRPr/>
            </a:pPr>
            <a:endParaRPr lang="en-US" dirty="0" smtClean="0"/>
          </a:p>
          <a:p>
            <a:pPr lvl="0">
              <a:buSzPct val="100000"/>
              <a:defRPr/>
            </a:pPr>
            <a:endParaRPr lang="en-US" dirty="0" smtClean="0"/>
          </a:p>
          <a:p>
            <a:pPr lvl="0">
              <a:buSzPct val="100000"/>
              <a:defRPr/>
            </a:pPr>
            <a:endParaRPr lang="en-US" dirty="0" smtClean="0"/>
          </a:p>
          <a:p>
            <a:pPr lvl="0">
              <a:buSzPct val="100000"/>
              <a:defRPr/>
            </a:pPr>
            <a:endParaRPr lang="en-US" dirty="0" smtClean="0"/>
          </a:p>
          <a:p>
            <a:pPr lvl="0">
              <a:buSzPct val="100000"/>
              <a:defRPr/>
            </a:pPr>
            <a:endParaRPr lang="en-US" dirty="0" smtClean="0"/>
          </a:p>
          <a:p>
            <a:pPr lvl="0">
              <a:buSzPct val="100000"/>
              <a:defRPr/>
            </a:pPr>
            <a:endParaRPr lang="en-US" dirty="0" smtClean="0"/>
          </a:p>
          <a:p>
            <a:pPr lvl="0">
              <a:buSzPct val="100000"/>
              <a:defRPr/>
            </a:pPr>
            <a:endParaRPr lang="en-US" dirty="0" smtClean="0"/>
          </a:p>
          <a:p>
            <a:pPr lvl="0">
              <a:buSzPct val="100000"/>
              <a:defRPr/>
            </a:pPr>
            <a:endParaRPr lang="en-US" dirty="0" smtClean="0"/>
          </a:p>
          <a:p>
            <a:pPr lvl="0">
              <a:buSzPct val="100000"/>
              <a:defRPr/>
            </a:pPr>
            <a:endParaRPr lang="en-US" dirty="0" smtClean="0"/>
          </a:p>
          <a:p>
            <a:pPr lvl="0">
              <a:buSzPct val="100000"/>
              <a:defRPr/>
            </a:pPr>
            <a:r>
              <a:rPr lang="en-US" smtClean="0"/>
              <a:t>April 28,2015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PWG F2F Plenary </a:t>
            </a:r>
            <a:r>
              <a:rPr lang="en-US" dirty="0" smtClean="0"/>
              <a:t>Meeting</a:t>
            </a:r>
            <a:r>
              <a:rPr lang="en-US" dirty="0" smtClean="0"/>
              <a:t>   </a:t>
            </a:r>
            <a:endParaRPr lang="en-US" dirty="0"/>
          </a:p>
          <a:p>
            <a:pPr lvl="0">
              <a:buSzPct val="100000"/>
              <a:defRPr/>
            </a:pPr>
            <a:r>
              <a:rPr lang="en-US" dirty="0" smtClean="0"/>
              <a:t>Sunnyvale, CA (hosted by Apple)</a:t>
            </a:r>
            <a:endParaRPr lang="en-US" dirty="0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fld id="{63CCBAE5-9645-45B6-B5FD-F6C129332B43}" type="slidenum">
              <a:rPr lang="en-US" sz="1100">
                <a:solidFill>
                  <a:srgbClr val="FFFFFF"/>
                </a:solidFill>
                <a:cs typeface="Arial" charset="0"/>
              </a:rPr>
              <a:pPr algn="ctr"/>
              <a:t>1</a:t>
            </a:fld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2819400"/>
            <a:ext cx="8839200" cy="1447800"/>
          </a:xfrm>
          <a:ln/>
        </p:spPr>
        <p:txBody>
          <a:bodyPr rIns="132080"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3600" b="1" dirty="0" smtClean="0">
                <a:solidFill>
                  <a:schemeClr val="tx1"/>
                </a:solidFill>
              </a:rPr>
              <a:t>Cloud Imaging Model Workgroup </a:t>
            </a:r>
            <a:br>
              <a:rPr lang="en-US" sz="3600" b="1" dirty="0" smtClean="0">
                <a:solidFill>
                  <a:schemeClr val="tx1"/>
                </a:solidFill>
              </a:rPr>
            </a:br>
            <a:endParaRPr lang="en-US" sz="29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9B031-1201-44C8-8F56-F009667430F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8193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 dirty="0" smtClean="0"/>
              <a:t>Officers and Contributors</a:t>
            </a:r>
            <a:endParaRPr lang="en-US" dirty="0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fld id="{B517C623-58B0-4D5D-8B4A-16127E5567D5}" type="slidenum">
              <a:rPr lang="en-US" sz="1100">
                <a:solidFill>
                  <a:srgbClr val="FFFFFF"/>
                </a:solidFill>
                <a:cs typeface="Arial" charset="0"/>
              </a:rPr>
              <a:pPr algn="ctr"/>
              <a:t>2</a:t>
            </a:fld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5257800"/>
          </a:xfrm>
        </p:spPr>
        <p:txBody>
          <a:bodyPr/>
          <a:lstStyle/>
          <a:p>
            <a:r>
              <a:rPr lang="en-US" sz="2400" dirty="0" smtClean="0"/>
              <a:t>Chair: Ron Nevo (Samsung)</a:t>
            </a:r>
          </a:p>
          <a:p>
            <a:r>
              <a:rPr lang="en-US" sz="2400" dirty="0" smtClean="0"/>
              <a:t>Vice Chair: Bill Wagner (TIC)</a:t>
            </a:r>
          </a:p>
          <a:p>
            <a:r>
              <a:rPr lang="en-US" sz="2400" dirty="0" smtClean="0"/>
              <a:t>Secretary: Michael Sweet (Apple)</a:t>
            </a:r>
          </a:p>
          <a:p>
            <a:r>
              <a:rPr lang="en-US" sz="2400" dirty="0" smtClean="0"/>
              <a:t>Document Editors</a:t>
            </a:r>
          </a:p>
          <a:p>
            <a:pPr lvl="1"/>
            <a:r>
              <a:rPr lang="en-US" sz="2000" dirty="0" smtClean="0"/>
              <a:t>Bill Wagner (TIC): Editor</a:t>
            </a:r>
          </a:p>
          <a:p>
            <a:pPr lvl="1"/>
            <a:r>
              <a:rPr lang="en-US" sz="2000" dirty="0" smtClean="0"/>
              <a:t>Ron Nevo (Samsung): Editor</a:t>
            </a:r>
          </a:p>
        </p:txBody>
      </p:sp>
      <p:sp>
        <p:nvSpPr>
          <p:cNvPr id="10" name="Rectangle 2"/>
          <p:cNvSpPr>
            <a:spLocks/>
          </p:cNvSpPr>
          <p:nvPr/>
        </p:nvSpPr>
        <p:spPr bwMode="auto">
          <a:xfrm>
            <a:off x="127000" y="6629400"/>
            <a:ext cx="8636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 anchor="ctr"/>
          <a:lstStyle/>
          <a:p>
            <a:pPr marL="39688"/>
            <a:r>
              <a:rPr lang="en-US" sz="1000" dirty="0" smtClean="0">
                <a:solidFill>
                  <a:schemeClr val="bg1"/>
                </a:solidFill>
              </a:rPr>
              <a:t>Copyright © 2015 The Printer Working Group. All rights reserved. The IPP Everywhere and PWG logos are trademarks of The Printer Working Group</a:t>
            </a:r>
            <a:r>
              <a:rPr lang="en-US" sz="1100" dirty="0" smtClean="0">
                <a:solidFill>
                  <a:srgbClr val="FFFFFF"/>
                </a:solidFill>
                <a:cs typeface="Arial" charset="0"/>
              </a:rPr>
              <a:t>.</a:t>
            </a:r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9B031-1201-44C8-8F56-F009667430F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8193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7543800" cy="1016000"/>
          </a:xfrm>
          <a:ln/>
        </p:spPr>
        <p:txBody>
          <a:bodyPr rIns="132080"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fld id="{B517C623-58B0-4D5D-8B4A-16127E5567D5}" type="slidenum">
              <a:rPr lang="en-US" sz="1100">
                <a:solidFill>
                  <a:srgbClr val="FFFFFF"/>
                </a:solidFill>
                <a:cs typeface="Arial" charset="0"/>
              </a:rPr>
              <a:pPr algn="ctr"/>
              <a:t>3</a:t>
            </a:fld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991600" cy="5257800"/>
          </a:xfrm>
        </p:spPr>
        <p:txBody>
          <a:bodyPr/>
          <a:lstStyle/>
          <a:p>
            <a:r>
              <a:rPr lang="en-US" sz="2000" dirty="0" smtClean="0"/>
              <a:t>The Cloud Imaging Requirements and Model specification has completed  PWG Last Call. Last Call comments and resolution are at:</a:t>
            </a:r>
            <a:br>
              <a:rPr lang="en-US" sz="2000" dirty="0" smtClean="0"/>
            </a:br>
            <a:r>
              <a:rPr lang="en-US" sz="2000" u="sng" kern="1200" dirty="0" smtClean="0">
                <a:hlinkClick r:id="rId4"/>
              </a:rPr>
              <a:t>ftp://ftp.pwg.org/pub/pwg/cloud/wd/lcrc-cloudimagingmodel10.docx</a:t>
            </a:r>
            <a:endParaRPr lang="en-US" sz="2000" dirty="0" smtClean="0"/>
          </a:p>
          <a:p>
            <a:pPr lvl="1"/>
            <a:r>
              <a:rPr lang="en-US" sz="1600" dirty="0" smtClean="0"/>
              <a:t>There were 11 responses.</a:t>
            </a:r>
          </a:p>
          <a:p>
            <a:pPr lvl="1"/>
            <a:r>
              <a:rPr lang="en-US" sz="1600" dirty="0" smtClean="0"/>
              <a:t>There was a total of 26 comments in two of the responses </a:t>
            </a:r>
          </a:p>
          <a:p>
            <a:pPr lvl="1"/>
            <a:r>
              <a:rPr lang="en-US" sz="1600" dirty="0" smtClean="0"/>
              <a:t>Almost all responses were editorial</a:t>
            </a:r>
          </a:p>
          <a:p>
            <a:pPr lvl="1"/>
            <a:r>
              <a:rPr lang="en-US" sz="1600" dirty="0" smtClean="0"/>
              <a:t>Comment on Internationalization was resolved by including what is evolving as PWG standard statement.</a:t>
            </a:r>
          </a:p>
          <a:p>
            <a:pPr lvl="1"/>
            <a:r>
              <a:rPr lang="en-US" sz="1600" dirty="0" smtClean="0"/>
              <a:t>I also made some editorial changes while addressing Last Call comments.</a:t>
            </a:r>
          </a:p>
          <a:p>
            <a:r>
              <a:rPr lang="en-US" sz="2000" dirty="0" smtClean="0"/>
              <a:t>It is intended to put the current specification to vote, in conjunction with IPP INFRA, in the immediate future.</a:t>
            </a:r>
          </a:p>
          <a:p>
            <a:pPr lvl="1"/>
            <a:r>
              <a:rPr lang="en-US" sz="1600" dirty="0" smtClean="0"/>
              <a:t>Please vote!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12" name="Rectangle 2"/>
          <p:cNvSpPr>
            <a:spLocks/>
          </p:cNvSpPr>
          <p:nvPr/>
        </p:nvSpPr>
        <p:spPr bwMode="auto">
          <a:xfrm>
            <a:off x="127000" y="6629400"/>
            <a:ext cx="8636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 anchor="ctr"/>
          <a:lstStyle/>
          <a:p>
            <a:pPr marL="39688"/>
            <a:r>
              <a:rPr lang="en-US" sz="1000" dirty="0" smtClean="0">
                <a:solidFill>
                  <a:schemeClr val="bg1"/>
                </a:solidFill>
              </a:rPr>
              <a:t>Copyright </a:t>
            </a:r>
            <a:r>
              <a:rPr lang="en-US" sz="1000" smtClean="0">
                <a:solidFill>
                  <a:schemeClr val="bg1"/>
                </a:solidFill>
              </a:rPr>
              <a:t>© 2015 </a:t>
            </a:r>
            <a:r>
              <a:rPr lang="en-US" sz="1000" dirty="0" smtClean="0">
                <a:solidFill>
                  <a:schemeClr val="bg1"/>
                </a:solidFill>
              </a:rPr>
              <a:t>The Printer Working Group. All rights reserved. The IPP Everywhere and PWG logos are trademarks of The Printer Working Group</a:t>
            </a:r>
            <a:r>
              <a:rPr lang="en-US" sz="1100" dirty="0" smtClean="0">
                <a:solidFill>
                  <a:srgbClr val="FFFFFF"/>
                </a:solidFill>
                <a:cs typeface="Arial" charset="0"/>
              </a:rPr>
              <a:t>.</a:t>
            </a:r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99EF4-9FA6-4A96-8C43-85B130A883B6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1265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267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7467600" cy="1016000"/>
          </a:xfrm>
          <a:ln/>
        </p:spPr>
        <p:txBody>
          <a:bodyPr rIns="132080"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fld id="{35F8C9B1-26C7-4995-80DA-B076DEAA6C6C}" type="slidenum">
              <a:rPr lang="en-US" sz="1100">
                <a:solidFill>
                  <a:srgbClr val="FFFFFF"/>
                </a:solidFill>
                <a:cs typeface="Arial" charset="0"/>
              </a:rPr>
              <a:pPr algn="ctr"/>
              <a:t>4</a:t>
            </a:fld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534400" cy="3200400"/>
          </a:xfrm>
        </p:spPr>
        <p:txBody>
          <a:bodyPr/>
          <a:lstStyle/>
          <a:p>
            <a:pPr fontAlgn="t"/>
            <a:r>
              <a:rPr lang="en-US" sz="4400" dirty="0" smtClean="0"/>
              <a:t>VOTE on Model Spec!</a:t>
            </a:r>
          </a:p>
          <a:p>
            <a:pPr fontAlgn="t"/>
            <a:endParaRPr lang="en-US" sz="4400" dirty="0" smtClean="0"/>
          </a:p>
          <a:p>
            <a:pPr fontAlgn="t"/>
            <a:r>
              <a:rPr lang="en-US" sz="2800" dirty="0" smtClean="0"/>
              <a:t>Any further Projects?</a:t>
            </a:r>
          </a:p>
          <a:p>
            <a:pPr fontAlgn="t"/>
            <a:r>
              <a:rPr lang="en-US" sz="2800" dirty="0" smtClean="0"/>
              <a:t>Pending discussion of newly identified issues or new project subjects, there are no further Cloud conference calls scheduled.</a:t>
            </a:r>
          </a:p>
          <a:p>
            <a:pPr marL="382588" lvl="1" indent="-342900" fontAlgn="t">
              <a:spcBef>
                <a:spcPts val="600"/>
              </a:spcBef>
            </a:pPr>
            <a:r>
              <a:rPr lang="en-US" sz="2800" dirty="0" smtClean="0"/>
              <a:t>The Cloud Mail list (</a:t>
            </a:r>
            <a:r>
              <a:rPr lang="en-US" sz="2800" dirty="0" smtClean="0">
                <a:hlinkClick r:id="rId3"/>
              </a:rPr>
              <a:t>cloud@pwg.org</a:t>
            </a:r>
            <a:r>
              <a:rPr lang="en-US" sz="2800" dirty="0" smtClean="0"/>
              <a:t>) will remain active</a:t>
            </a:r>
            <a:r>
              <a:rPr lang="en-US" sz="2800" smtClean="0"/>
              <a:t>.</a:t>
            </a:r>
            <a:r>
              <a:rPr lang="en-US" sz="2000" smtClean="0"/>
              <a:t> </a:t>
            </a:r>
            <a:endParaRPr lang="en-US" sz="2000" dirty="0" smtClean="0"/>
          </a:p>
          <a:p>
            <a:pPr fontAlgn="t"/>
            <a:endParaRPr lang="en-US" sz="1400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0" name="Rectangle 2"/>
          <p:cNvSpPr>
            <a:spLocks/>
          </p:cNvSpPr>
          <p:nvPr/>
        </p:nvSpPr>
        <p:spPr bwMode="auto">
          <a:xfrm>
            <a:off x="127000" y="6629400"/>
            <a:ext cx="8636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 anchor="ctr"/>
          <a:lstStyle/>
          <a:p>
            <a:pPr marL="39688"/>
            <a:r>
              <a:rPr lang="en-US" sz="1000" dirty="0" smtClean="0">
                <a:solidFill>
                  <a:schemeClr val="bg1"/>
                </a:solidFill>
              </a:rPr>
              <a:t>Copyright © 2015 The Printer Working Group. All rights reserved. The IPP Everywhere and PWG logos are trademarks of The Printer Working Group</a:t>
            </a:r>
            <a:r>
              <a:rPr lang="en-US" sz="1100" dirty="0" smtClean="0">
                <a:solidFill>
                  <a:srgbClr val="FFFFFF"/>
                </a:solidFill>
                <a:cs typeface="Arial" charset="0"/>
              </a:rPr>
              <a:t>.</a:t>
            </a:r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18514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ullet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Bullet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iagram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Diagram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Diagram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-Column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2-Column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2-Column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5141</TotalTime>
  <Pages>0</Pages>
  <Words>218</Words>
  <Characters>0</Characters>
  <Application>Microsoft Office PowerPoint</Application>
  <PresentationFormat>On-screen Show (4:3)</PresentationFormat>
  <Lines>0</Lines>
  <Paragraphs>52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Custom Design</vt:lpstr>
      <vt:lpstr>Bullet Slide</vt:lpstr>
      <vt:lpstr>Diagram Slide</vt:lpstr>
      <vt:lpstr>2-Column Slide</vt:lpstr>
      <vt:lpstr>       Cloud Imaging Model Workgroup  </vt:lpstr>
      <vt:lpstr>Officers and Contributors</vt:lpstr>
      <vt:lpstr>Status</vt:lpstr>
      <vt:lpstr>Next Steps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Jerry Thrasher</dc:creator>
  <cp:lastModifiedBy>wam</cp:lastModifiedBy>
  <cp:revision>136</cp:revision>
  <dcterms:modified xsi:type="dcterms:W3CDTF">2015-04-20T19:47:03Z</dcterms:modified>
</cp:coreProperties>
</file>