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652" r:id="rId2"/>
  </p:sldMasterIdLst>
  <p:sldIdLst>
    <p:sldId id="309" r:id="rId3"/>
    <p:sldId id="341" r:id="rId4"/>
    <p:sldId id="340" r:id="rId5"/>
    <p:sldId id="373" r:id="rId6"/>
    <p:sldId id="378" r:id="rId7"/>
    <p:sldId id="368" r:id="rId8"/>
    <p:sldId id="381" r:id="rId9"/>
    <p:sldId id="382" r:id="rId10"/>
    <p:sldId id="383" r:id="rId11"/>
    <p:sldId id="366" r:id="rId12"/>
    <p:sldId id="365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60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2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4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6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7A02D7-4820-4839-810A-22001B0CEE6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A2C942-65BD-4899-9DFE-4E55C3FD2DD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74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AD3E58-7004-4178-B357-7433346C813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19E05E-56D0-4C5D-8C58-F74819E693F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1B2241-E11D-4C7C-AA26-E97B915747F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1375" y="325438"/>
            <a:ext cx="1619250" cy="7604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4099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485063" y="6610350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tx1"/>
                </a:solidFill>
                <a:cs typeface="Arial" charset="0"/>
              </a:defRPr>
            </a:lvl1pPr>
          </a:lstStyle>
          <a:p>
            <a:fld id="{913A5A7A-10DE-46CF-B78E-6F6B4A5BAC7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895600"/>
            <a:ext cx="8305800" cy="101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title style</a:t>
            </a: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57200" y="4038600"/>
            <a:ext cx="8318500" cy="0"/>
          </a:xfrm>
          <a:prstGeom prst="line">
            <a:avLst/>
          </a:prstGeom>
          <a:noFill/>
          <a:ln w="38100" cap="flat">
            <a:solidFill>
              <a:srgbClr val="DE023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4102" name="Rectangle 6"/>
          <p:cNvSpPr>
            <a:spLocks/>
          </p:cNvSpPr>
          <p:nvPr/>
        </p:nvSpPr>
        <p:spPr bwMode="auto">
          <a:xfrm>
            <a:off x="533400" y="6610350"/>
            <a:ext cx="45085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chemeClr val="tx1"/>
                </a:solidFill>
                <a:cs typeface="Arial" charset="0"/>
              </a:rPr>
              <a:t>Copyright © 2011 The Printer Working Group. All rights reserved.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457200" y="4051300"/>
            <a:ext cx="8229600" cy="2654300"/>
          </a:xfrm>
          <a:prstGeom prst="rect">
            <a:avLst/>
          </a:prstGeom>
        </p:spPr>
        <p:txBody>
          <a:bodyPr rIns="13208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Verdana" charset="0"/>
              <a:buChar char="•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ransition/>
  <p:hf hdr="0" ftr="0" dt="0"/>
  <p:txStyles>
    <p:titleStyle>
      <a:lvl1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  <a:sym typeface="Verdana" charset="0"/>
        </a:defRPr>
      </a:lvl1pPr>
      <a:lvl2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2pPr>
      <a:lvl3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3pPr>
      <a:lvl4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4pPr>
      <a:lvl5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5pPr>
      <a:lvl6pPr marL="4968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1" fontAlgn="base" hangingPunct="1">
        <a:spcBef>
          <a:spcPts val="600"/>
        </a:spcBef>
        <a:spcAft>
          <a:spcPct val="0"/>
        </a:spcAft>
        <a:buSzPct val="100000"/>
        <a:buFont typeface="Verdana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782638" indent="-285750" algn="l" rtl="0" eaLnBrk="1" fontAlgn="base" hangingPunct="1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182688" indent="-228600" algn="l" rtl="0" eaLnBrk="1" fontAlgn="base" hangingPunct="1">
        <a:spcBef>
          <a:spcPts val="6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6398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970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542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30114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686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258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91375" y="325438"/>
            <a:ext cx="1619250" cy="7604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485063" y="6610350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tx1"/>
                </a:solidFill>
                <a:cs typeface="Arial" charset="0"/>
              </a:defRPr>
            </a:lvl1pPr>
          </a:lstStyle>
          <a:p>
            <a:fld id="{05298461-BE6B-4004-9B0E-7640005A662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Verdana" charset="0"/>
              </a:rPr>
              <a:t>Click to edit Master 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28000" cy="525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Verdana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Verdana" charset="0"/>
              </a:rPr>
              <a:t>Second level</a:t>
            </a:r>
          </a:p>
          <a:p>
            <a:pPr lvl="2"/>
            <a:r>
              <a:rPr lang="en-US" dirty="0" smtClean="0">
                <a:sym typeface="Verdana" charset="0"/>
              </a:rPr>
              <a:t>Third level</a:t>
            </a:r>
          </a:p>
          <a:p>
            <a:pPr lvl="3"/>
            <a:r>
              <a:rPr lang="en-US" dirty="0" smtClean="0">
                <a:sym typeface="Verdana" charset="0"/>
              </a:rPr>
              <a:t>Fourth level</a:t>
            </a:r>
          </a:p>
          <a:p>
            <a:pPr lvl="4"/>
            <a:r>
              <a:rPr lang="en-US" dirty="0" smtClean="0">
                <a:sym typeface="Verdana" charset="0"/>
              </a:rPr>
              <a:t>Fifth level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419100" y="1066800"/>
            <a:ext cx="8318500" cy="0"/>
          </a:xfrm>
          <a:prstGeom prst="line">
            <a:avLst/>
          </a:prstGeom>
          <a:noFill/>
          <a:ln w="38100" cap="flat">
            <a:solidFill>
              <a:srgbClr val="DE023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5127" name="Rectangle 7"/>
          <p:cNvSpPr>
            <a:spLocks/>
          </p:cNvSpPr>
          <p:nvPr/>
        </p:nvSpPr>
        <p:spPr bwMode="auto">
          <a:xfrm>
            <a:off x="533400" y="6610350"/>
            <a:ext cx="45085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chemeClr val="tx1"/>
                </a:solidFill>
                <a:cs typeface="Arial" charset="0"/>
              </a:rPr>
              <a:t>Copyright © 2011 The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00" r:id="rId2"/>
    <p:sldLayoutId id="2147483701" r:id="rId3"/>
    <p:sldLayoutId id="2147483702" r:id="rId4"/>
  </p:sldLayoutIdLst>
  <p:transition/>
  <p:hf hdr="0" ftr="0" dt="0"/>
  <p:txStyles>
    <p:titleStyle>
      <a:lvl1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  <a:sym typeface="Verdana" charset="0"/>
        </a:defRPr>
      </a:lvl1pPr>
      <a:lvl2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2pPr>
      <a:lvl3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3pPr>
      <a:lvl4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4pPr>
      <a:lvl5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fontAlgn="base">
        <a:spcBef>
          <a:spcPts val="600"/>
        </a:spcBef>
        <a:spcAft>
          <a:spcPct val="0"/>
        </a:spcAft>
        <a:buSzPct val="100000"/>
        <a:buFont typeface="Wingdings" pitchFamily="2" charset="2"/>
        <a:buChar char="v"/>
        <a:defRPr sz="22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731838" indent="-285750" algn="l" rtl="0" fontAlgn="base">
        <a:spcBef>
          <a:spcPts val="500"/>
        </a:spcBef>
        <a:spcAft>
          <a:spcPct val="0"/>
        </a:spcAft>
        <a:buSzPct val="100000"/>
        <a:buFont typeface="Wingdings" pitchFamily="2" charset="2"/>
        <a:buChar char="Ø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131888" indent="-228600" algn="l" rtl="0" fontAlgn="base">
        <a:spcBef>
          <a:spcPts val="6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589088" indent="-228600" algn="l" rtl="0" fontAlgn="base">
        <a:spcBef>
          <a:spcPts val="400"/>
        </a:spcBef>
        <a:spcAft>
          <a:spcPct val="0"/>
        </a:spcAft>
        <a:buSzPct val="100000"/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46288" indent="-228600" algn="l" rtl="0" fontAlgn="base">
        <a:spcBef>
          <a:spcPts val="400"/>
        </a:spcBef>
        <a:spcAft>
          <a:spcPct val="0"/>
        </a:spcAft>
        <a:buSzPct val="100000"/>
        <a:buFont typeface="Courier New" pitchFamily="49" charset="0"/>
        <a:buChar char="o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03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tp://ftp.pwg.org/pub/pwg/mfd/wd/wd-sm20-printjobticket10-20110914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artners.adobe.com/public/developer/en/ps/5003.PPD_Spec_v4.3.pdf" TargetMode="External"/><Relationship Id="rId2" Type="http://schemas.openxmlformats.org/officeDocument/2006/relationships/hyperlink" Target="http://www.cip4.org/document_archive/ics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ups.org/spec-ppd.html" TargetMode="External"/><Relationship Id="rId4" Type="http://schemas.openxmlformats.org/officeDocument/2006/relationships/hyperlink" Target="http://partners.adobe.com/public/developer/en/ps/5645.PPD_Update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286000"/>
            <a:ext cx="8458200" cy="1698625"/>
          </a:xfrm>
          <a:ln/>
        </p:spPr>
        <p:txBody>
          <a:bodyPr rIns="132080"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Cloud Imaging Working Group</a:t>
            </a:r>
            <a:endParaRPr lang="en-US" sz="3300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4EDC8-4D99-4908-9229-2EC682D93355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6145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75" y="325438"/>
            <a:ext cx="1619250" cy="7604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6148" name="Rectangle 4"/>
          <p:cNvSpPr>
            <a:spLocks/>
          </p:cNvSpPr>
          <p:nvPr/>
        </p:nvSpPr>
        <p:spPr bwMode="auto">
          <a:xfrm>
            <a:off x="533400" y="6610350"/>
            <a:ext cx="45085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chemeClr val="tx1"/>
                </a:solidFill>
                <a:cs typeface="Arial" charset="0"/>
              </a:rPr>
              <a:t>Copyright © 2011 The Printer Working Group. All rights reserved.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114800"/>
            <a:ext cx="31242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buSzPct val="100000"/>
              <a:defRPr/>
            </a:pPr>
            <a:r>
              <a:rPr lang="en-US" sz="2400" kern="0" dirty="0">
                <a:solidFill>
                  <a:schemeClr val="tx1"/>
                </a:solidFill>
                <a:sym typeface="Verdana" charset="0"/>
              </a:rPr>
              <a:t>F</a:t>
            </a:r>
            <a:r>
              <a:rPr lang="en-US" sz="2400" kern="0" dirty="0" smtClean="0">
                <a:solidFill>
                  <a:schemeClr val="tx1"/>
                </a:solidFill>
                <a:sym typeface="Verdana" charset="0"/>
              </a:rPr>
              <a:t>ebruary  </a:t>
            </a:r>
            <a:r>
              <a:rPr lang="en-US" sz="2400" kern="0" dirty="0">
                <a:solidFill>
                  <a:schemeClr val="tx1"/>
                </a:solidFill>
                <a:sym typeface="Verdana" charset="0"/>
              </a:rPr>
              <a:t>8</a:t>
            </a:r>
            <a:r>
              <a:rPr lang="en-US" sz="2400" kern="0" dirty="0" smtClean="0">
                <a:solidFill>
                  <a:schemeClr val="tx1"/>
                </a:solidFill>
                <a:sym typeface="Verdana" charset="0"/>
              </a:rPr>
              <a:t>, </a:t>
            </a:r>
            <a:r>
              <a:rPr lang="en-US" sz="2400" kern="0" dirty="0" smtClean="0">
                <a:solidFill>
                  <a:schemeClr val="tx1"/>
                </a:solidFill>
                <a:sym typeface="Verdana" charset="0"/>
              </a:rPr>
              <a:t>2011</a:t>
            </a:r>
          </a:p>
          <a:p>
            <a:pPr lvl="0">
              <a:spcBef>
                <a:spcPts val="600"/>
              </a:spcBef>
              <a:buSzPct val="100000"/>
              <a:defRPr/>
            </a:pPr>
            <a:r>
              <a:rPr lang="en-US" sz="2400" kern="0" dirty="0" smtClean="0">
                <a:solidFill>
                  <a:schemeClr val="tx1"/>
                </a:solidFill>
                <a:sym typeface="Verdana" charset="0"/>
              </a:rPr>
              <a:t>Irvine</a:t>
            </a:r>
            <a:r>
              <a:rPr lang="en-US" sz="2400" kern="0" dirty="0" smtClean="0">
                <a:solidFill>
                  <a:schemeClr val="tx1"/>
                </a:solidFill>
                <a:sym typeface="Verdana" charset="0"/>
              </a:rPr>
              <a:t>, CA</a:t>
            </a:r>
            <a:endParaRPr lang="en-US" sz="2400" kern="0" dirty="0" smtClean="0">
              <a:solidFill>
                <a:schemeClr val="tx1"/>
              </a:solidFill>
              <a:sym typeface="Verdana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661400" cy="5257800"/>
          </a:xfrm>
        </p:spPr>
        <p:txBody>
          <a:bodyPr/>
          <a:lstStyle/>
          <a:p>
            <a:r>
              <a:rPr lang="en-US" dirty="0" smtClean="0"/>
              <a:t>Support of Current Cloud Printing Approaches</a:t>
            </a:r>
          </a:p>
          <a:p>
            <a:pPr lvl="1"/>
            <a:r>
              <a:rPr lang="en-US" dirty="0" smtClean="0"/>
              <a:t>Last Feedback to Semantic Model WG on PWG Job Ticket document</a:t>
            </a:r>
          </a:p>
          <a:p>
            <a:pPr lvl="1"/>
            <a:r>
              <a:rPr lang="en-US" dirty="0" smtClean="0"/>
              <a:t>Mapping of PWG Semantic Model elements into PPD, XPS and JDF formats (Best Practices Document)</a:t>
            </a:r>
          </a:p>
          <a:p>
            <a:r>
              <a:rPr lang="en-US" dirty="0" smtClean="0"/>
              <a:t>Proceed with Cloud Imaging Model and Requirements Document</a:t>
            </a:r>
          </a:p>
          <a:p>
            <a:pPr lvl="1"/>
            <a:r>
              <a:rPr lang="en-US" dirty="0" smtClean="0"/>
              <a:t>Consideration of Use cases from Genera Use Case Document</a:t>
            </a:r>
          </a:p>
          <a:p>
            <a:pPr lvl="1"/>
            <a:r>
              <a:rPr lang="en-US" dirty="0" smtClean="0"/>
              <a:t>Generation of Skeleton  Document</a:t>
            </a:r>
          </a:p>
          <a:p>
            <a:r>
              <a:rPr lang="en-US" dirty="0" smtClean="0"/>
              <a:t>Specific Action Items!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038"/>
            <a:ext cx="6477000" cy="1016000"/>
          </a:xfrm>
        </p:spPr>
        <p:txBody>
          <a:bodyPr/>
          <a:lstStyle/>
          <a:p>
            <a:r>
              <a:rPr lang="en-US" dirty="0" smtClean="0"/>
              <a:t>Cloud Imaging WG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257800"/>
          </a:xfrm>
        </p:spPr>
        <p:txBody>
          <a:bodyPr/>
          <a:lstStyle/>
          <a:p>
            <a:r>
              <a:rPr lang="en-US" sz="2400" dirty="0" smtClean="0"/>
              <a:t>We welcome participation from all interested parties</a:t>
            </a:r>
          </a:p>
          <a:p>
            <a:r>
              <a:rPr lang="en-US" sz="2400" dirty="0" smtClean="0"/>
              <a:t>Cloud Imaging Working Group Web page</a:t>
            </a:r>
          </a:p>
          <a:p>
            <a:pPr lvl="1"/>
            <a:r>
              <a:rPr lang="en-US" sz="2000" dirty="0" smtClean="0"/>
              <a:t> http://www.pwg.org/cloud/index.html</a:t>
            </a:r>
          </a:p>
          <a:p>
            <a:r>
              <a:rPr lang="en-US" sz="2400" dirty="0" smtClean="0"/>
              <a:t>Cloud Imaging Working Group Wiki</a:t>
            </a:r>
          </a:p>
          <a:p>
            <a:pPr lvl="1"/>
            <a:r>
              <a:rPr lang="en-US" sz="2000" dirty="0" smtClean="0"/>
              <a:t> http://pwg-wiki.wikispaces.com/Cloud+Imaging</a:t>
            </a:r>
          </a:p>
          <a:p>
            <a:r>
              <a:rPr lang="en-US" sz="2400" dirty="0" smtClean="0"/>
              <a:t>Subscribe to the Cloud mailing list</a:t>
            </a:r>
          </a:p>
          <a:p>
            <a:pPr lvl="1"/>
            <a:r>
              <a:rPr lang="en-US" sz="2000" dirty="0" smtClean="0"/>
              <a:t>https://www.pwg.org/mailman/listinfo/cloud</a:t>
            </a:r>
          </a:p>
          <a:p>
            <a:pPr lvl="1"/>
            <a:r>
              <a:rPr lang="en-US" sz="2000" dirty="0" smtClean="0"/>
              <a:t>cloud@pwg.org</a:t>
            </a:r>
          </a:p>
          <a:p>
            <a:r>
              <a:rPr lang="en-US" sz="2400" dirty="0" smtClean="0"/>
              <a:t>Cloud Imaging WG holds bi-weekly phone conferences announced on the Cloud mailing list</a:t>
            </a:r>
          </a:p>
          <a:p>
            <a:pPr lvl="1"/>
            <a:r>
              <a:rPr lang="en-US" sz="2000" dirty="0" smtClean="0"/>
              <a:t> Next conference call is December 19th, 2011 at 1 pm (ET)</a:t>
            </a:r>
          </a:p>
          <a:p>
            <a:pPr lvl="1"/>
            <a:r>
              <a:rPr lang="en-US" sz="2000" dirty="0" smtClean="0"/>
              <a:t>Conferences on opposite weeks of IPP WG calls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Imaging WG</a:t>
            </a:r>
            <a:br>
              <a:rPr lang="en-US" dirty="0" smtClean="0"/>
            </a:br>
            <a:r>
              <a:rPr lang="en-US" dirty="0" smtClean="0"/>
              <a:t>Meeting Agenda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166554"/>
              </p:ext>
            </p:extLst>
          </p:nvPr>
        </p:nvGraphicFramePr>
        <p:xfrm>
          <a:off x="228600" y="1066800"/>
          <a:ext cx="8763000" cy="5591812"/>
        </p:xfrm>
        <a:graphic>
          <a:graphicData uri="http://schemas.openxmlformats.org/drawingml/2006/table">
            <a:tbl>
              <a:tblPr/>
              <a:tblGrid>
                <a:gridCol w="1828800"/>
                <a:gridCol w="6934200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When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What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9:00 – 9:15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Introduction and Administrative Issues</a:t>
                      </a:r>
                    </a:p>
                    <a:p>
                      <a:pPr lvl="1"/>
                      <a:r>
                        <a:rPr lang="en-US" sz="1600" dirty="0" smtClean="0"/>
                        <a:t>Intellectual Property Policy Statement</a:t>
                      </a:r>
                    </a:p>
                    <a:p>
                      <a:pPr lvl="1"/>
                      <a:r>
                        <a:rPr lang="en-US" sz="1600" dirty="0" smtClean="0"/>
                        <a:t>Identify Minute Taker</a:t>
                      </a:r>
                    </a:p>
                    <a:p>
                      <a:pPr lvl="1"/>
                      <a:r>
                        <a:rPr lang="en-US" sz="1600" dirty="0" smtClean="0"/>
                        <a:t>Introduce Participants</a:t>
                      </a:r>
                    </a:p>
                    <a:p>
                      <a:pPr lvl="1"/>
                      <a:r>
                        <a:rPr lang="en-US" sz="1600" dirty="0" smtClean="0"/>
                        <a:t>Consider Agenda</a:t>
                      </a:r>
                    </a:p>
                    <a:p>
                      <a:pPr lvl="1"/>
                      <a:r>
                        <a:rPr lang="en-US" sz="1600" dirty="0" smtClean="0"/>
                        <a:t>Acceptance of Previous Minutes </a:t>
                      </a:r>
                    </a:p>
                    <a:p>
                      <a:pPr lvl="1"/>
                      <a:r>
                        <a:rPr lang="en-US" sz="16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(ftp://ftp.pwg.org/pub/pwg/cloud/minutes/cloud-concall-minutes-20110912.pdf) 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9:15 – 9:30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Action Items Review</a:t>
                      </a:r>
                      <a:endParaRPr lang="en-US" sz="1800" u="none" dirty="0" smtClean="0"/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9:30 – 10:15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PWG Job Ticket /Printer Characteristics – Review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comments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Cloud printing spreadsheet - Review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10:15 – 10:30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Break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10:30 – 11:45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Job Ticket /Printer Characteristics Mapping Best Practices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Outline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PPD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JDF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Microsoft Paper Schema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11:45 – 12:00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Next Steps, Wrap Up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257800"/>
          </a:xfrm>
        </p:spPr>
        <p:txBody>
          <a:bodyPr/>
          <a:lstStyle/>
          <a:p>
            <a:r>
              <a:rPr lang="en-US" dirty="0" smtClean="0"/>
              <a:t>Chair: Ron Nevo (Samsung)</a:t>
            </a:r>
          </a:p>
          <a:p>
            <a:r>
              <a:rPr lang="en-US" dirty="0" smtClean="0"/>
              <a:t>Vice Chair: Bill Wagner (TIC)</a:t>
            </a:r>
          </a:p>
          <a:p>
            <a:r>
              <a:rPr lang="en-US" dirty="0" smtClean="0"/>
              <a:t>Secretary: Michael Sweet (Apple)</a:t>
            </a:r>
          </a:p>
          <a:p>
            <a:r>
              <a:rPr lang="en-US" dirty="0" smtClean="0"/>
              <a:t>Document Editors:</a:t>
            </a:r>
          </a:p>
          <a:p>
            <a:pPr lvl="1"/>
            <a:r>
              <a:rPr lang="en-US" dirty="0" smtClean="0"/>
              <a:t>Ira McDonald (High North):Job Ticket Mapping (JDF), Cloud Imaging Model and Requirements, Cloud Print IPP Binding </a:t>
            </a:r>
          </a:p>
          <a:p>
            <a:pPr lvl="1"/>
            <a:r>
              <a:rPr lang="en-US" dirty="0" smtClean="0"/>
              <a:t>Joe Murdock (Sharp): Cloud Imaging Model and Requirements, Cloud Print SOAP Binding</a:t>
            </a:r>
          </a:p>
          <a:p>
            <a:pPr lvl="1"/>
            <a:r>
              <a:rPr lang="en-US" dirty="0" smtClean="0"/>
              <a:t>Peter Zehler (Xerox): PWG Job Ticket and Printer Characteristics, Job Ticket Mapping(MSPS), Cloud Imaging Model and Requirements, Cloud Print SOAP Binding</a:t>
            </a:r>
          </a:p>
          <a:p>
            <a:pPr lvl="1"/>
            <a:r>
              <a:rPr lang="en-US" dirty="0" smtClean="0"/>
              <a:t>Ron Nevo (Samsung): Job Ticket and Printer Characteristics Mapping Best Practices, Cloud Imaging Model and Requirements</a:t>
            </a:r>
          </a:p>
          <a:p>
            <a:pPr lvl="1"/>
            <a:r>
              <a:rPr lang="en-US" dirty="0" smtClean="0"/>
              <a:t>Michael Sweet (Apple): JobTicket Mapping (PPD), Cloud Imaging Model and Requirements, </a:t>
            </a:r>
          </a:p>
          <a:p>
            <a:pPr lvl="1"/>
            <a:r>
              <a:rPr lang="en-US" dirty="0" smtClean="0"/>
              <a:t>Justin Hutchins (Microsoft): Job Ticket Mapping (MSPS)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257800"/>
          </a:xfrm>
        </p:spPr>
        <p:txBody>
          <a:bodyPr/>
          <a:lstStyle/>
          <a:p>
            <a:r>
              <a:rPr lang="en-US" sz="1400" dirty="0" smtClean="0"/>
              <a:t>Finish </a:t>
            </a:r>
            <a:r>
              <a:rPr lang="en-US" sz="1400" dirty="0"/>
              <a:t>mapping document</a:t>
            </a:r>
          </a:p>
          <a:p>
            <a:r>
              <a:rPr lang="en-US" sz="1400" dirty="0" smtClean="0"/>
              <a:t>All </a:t>
            </a:r>
            <a:r>
              <a:rPr lang="en-US" sz="1400" dirty="0"/>
              <a:t>members to work with Larry to fill out Cloud Printing spreadsheet (ONGOING)</a:t>
            </a:r>
          </a:p>
          <a:p>
            <a:r>
              <a:rPr lang="en-US" sz="1400" dirty="0" smtClean="0"/>
              <a:t>Start </a:t>
            </a:r>
            <a:r>
              <a:rPr lang="en-US" sz="1400" dirty="0"/>
              <a:t>WG last call of Job Ticket document over holiday break (DONE)</a:t>
            </a:r>
          </a:p>
          <a:p>
            <a:r>
              <a:rPr lang="en-US" sz="1400" dirty="0" smtClean="0"/>
              <a:t>Submit </a:t>
            </a:r>
            <a:r>
              <a:rPr lang="en-US" sz="1400" dirty="0"/>
              <a:t>updated charter for SC approval </a:t>
            </a:r>
            <a:r>
              <a:rPr lang="en-US" sz="1400" dirty="0" smtClean="0"/>
              <a:t>(DONE)</a:t>
            </a:r>
            <a:endParaRPr lang="en-US" sz="1400" dirty="0"/>
          </a:p>
          <a:p>
            <a:r>
              <a:rPr lang="en-US" sz="1400" dirty="0" smtClean="0"/>
              <a:t>Continue </a:t>
            </a:r>
            <a:r>
              <a:rPr lang="en-US" sz="1400" dirty="0"/>
              <a:t>Mapping of PWG Semantic Model elements into PPD, MSPS, and JDF formats (Best </a:t>
            </a:r>
            <a:r>
              <a:rPr lang="en-US" sz="1400" dirty="0" smtClean="0"/>
              <a:t>Practices Document</a:t>
            </a:r>
            <a:r>
              <a:rPr lang="en-US" sz="1400" dirty="0"/>
              <a:t>)</a:t>
            </a:r>
          </a:p>
          <a:p>
            <a:r>
              <a:rPr lang="en-US" sz="1400" dirty="0" smtClean="0"/>
              <a:t>Ira </a:t>
            </a:r>
            <a:r>
              <a:rPr lang="en-US" sz="1400" dirty="0"/>
              <a:t>to work with Justin on MSPS mapping (PENDING)</a:t>
            </a:r>
          </a:p>
          <a:p>
            <a:r>
              <a:rPr lang="en-US" sz="1400" dirty="0" smtClean="0"/>
              <a:t>Action</a:t>
            </a:r>
            <a:r>
              <a:rPr lang="en-US" sz="1400" dirty="0"/>
              <a:t>: Justin to work with Microsoft Legal on the appropriate citation/reference to MSPS based on the </a:t>
            </a:r>
            <a:r>
              <a:rPr lang="en-US" sz="1400" dirty="0" smtClean="0"/>
              <a:t>new license </a:t>
            </a:r>
            <a:r>
              <a:rPr lang="en-US" sz="1400" dirty="0"/>
              <a:t>for inclusion with the MSPS content in the mapping document, and any process for the PWG </a:t>
            </a:r>
            <a:r>
              <a:rPr lang="en-US" sz="1400" dirty="0" smtClean="0"/>
              <a:t>to make </a:t>
            </a:r>
            <a:r>
              <a:rPr lang="en-US" sz="1400" dirty="0"/>
              <a:t>a formal request (ONGOING)</a:t>
            </a:r>
          </a:p>
          <a:p>
            <a:r>
              <a:rPr lang="en-US" sz="1400" dirty="0" smtClean="0"/>
              <a:t>Action</a:t>
            </a:r>
            <a:r>
              <a:rPr lang="en-US" sz="1400" dirty="0"/>
              <a:t>: Ron or Bill to post a call for wider participation of driver developers for the XPS/MSPS </a:t>
            </a:r>
            <a:r>
              <a:rPr lang="en-US" sz="1400" dirty="0" smtClean="0"/>
              <a:t>stuff (ONGOING</a:t>
            </a:r>
            <a:r>
              <a:rPr lang="en-US" sz="1400" dirty="0"/>
              <a:t>)</a:t>
            </a:r>
          </a:p>
          <a:p>
            <a:r>
              <a:rPr lang="en-US" sz="1400" dirty="0" smtClean="0"/>
              <a:t>Action</a:t>
            </a:r>
            <a:r>
              <a:rPr lang="en-US" sz="1400" dirty="0"/>
              <a:t>: Mike to make "first-index" in JPS3 1-based instead of 0-based (ONGOING - for next week)</a:t>
            </a:r>
          </a:p>
          <a:p>
            <a:r>
              <a:rPr lang="en-US" sz="1400" dirty="0" smtClean="0"/>
              <a:t>Action</a:t>
            </a:r>
            <a:r>
              <a:rPr lang="en-US" sz="1400" dirty="0"/>
              <a:t>: Mike to prepare new draft of PPD Mapping whitepaper (ONGOING - pending table updates)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of PWG Job Ticket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Draft of “Print Job Ticket and Associated Capabilities”</a:t>
            </a:r>
            <a:r>
              <a:rPr lang="en-US" b="1" dirty="0" smtClean="0"/>
              <a:t> 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ftp://ftp.pwg.org/pub/pwg/mfd/wd/wd-sm20-printjobticket10-20110914.pdf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(need update link)</a:t>
            </a:r>
          </a:p>
          <a:p>
            <a:pPr lvl="1"/>
            <a:r>
              <a:rPr lang="en-US" dirty="0" smtClean="0"/>
              <a:t> Job Ticket and Capabilities (capabilities, identification and some status information) for the Print Service, derived from current MFD Semantic Model </a:t>
            </a:r>
          </a:p>
          <a:p>
            <a:r>
              <a:rPr lang="en-US" dirty="0" smtClean="0"/>
              <a:t>Review </a:t>
            </a:r>
          </a:p>
          <a:p>
            <a:pPr lvl="1"/>
            <a:r>
              <a:rPr lang="en-US" dirty="0" smtClean="0"/>
              <a:t>Review </a:t>
            </a:r>
            <a:r>
              <a:rPr lang="en-US" dirty="0" smtClean="0"/>
              <a:t>comments </a:t>
            </a:r>
            <a:r>
              <a:rPr lang="en-US" dirty="0" smtClean="0"/>
              <a:t>from last cloud meeting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6038"/>
            <a:ext cx="6934200" cy="1016000"/>
          </a:xfrm>
        </p:spPr>
        <p:txBody>
          <a:bodyPr/>
          <a:lstStyle/>
          <a:p>
            <a:pPr marL="0" lvl="0">
              <a:tabLst>
                <a:tab pos="914400" algn="l"/>
              </a:tabLst>
              <a:defRPr/>
            </a:pPr>
            <a:r>
              <a:rPr lang="en-US" dirty="0" smtClean="0">
                <a:latin typeface="Verdana" charset="0"/>
                <a:ea typeface="ヒラギノ角ゴ ProN W3" charset="0"/>
                <a:cs typeface="ヒラギノ角ゴ ProN W3" charset="0"/>
              </a:rPr>
              <a:t>Job Ticket /Printer Characteristics Mapping Best Practices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128000" cy="5257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600" dirty="0" smtClean="0"/>
              <a:t>Outline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 smtClean="0"/>
              <a:t>1</a:t>
            </a:r>
            <a:r>
              <a:rPr lang="en-US" sz="2200" dirty="0" smtClean="0"/>
              <a:t>. Introduction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2. Terminology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3. Requirements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4. Microsoft Paper Schema Specification (MSPS)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5. Postscript Printer Description (PPD)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6. CIP4 Job Definition Format (JDF) 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7. Internationalization Considerations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8. Security Considerations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9. References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10. Authors‘ Addresses</a:t>
            </a:r>
          </a:p>
          <a:p>
            <a:pPr lvl="1">
              <a:spcBef>
                <a:spcPts val="0"/>
              </a:spcBef>
              <a:buNone/>
            </a:pP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n-US" sz="2600" dirty="0" smtClean="0"/>
              <a:t>Initial Draft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6038"/>
            <a:ext cx="6934200" cy="1016000"/>
          </a:xfrm>
        </p:spPr>
        <p:txBody>
          <a:bodyPr/>
          <a:lstStyle/>
          <a:p>
            <a:pPr marL="0" lvl="0">
              <a:tabLst>
                <a:tab pos="914400" algn="l"/>
              </a:tabLst>
              <a:defRPr/>
            </a:pPr>
            <a:r>
              <a:rPr lang="en-US" dirty="0" smtClean="0">
                <a:latin typeface="Verdana" charset="0"/>
                <a:ea typeface="ヒラギノ角ゴ ProN W3" charset="0"/>
                <a:cs typeface="ヒラギノ角ゴ ProN W3" charset="0"/>
              </a:rPr>
              <a:t>Job Ticket /Printer Characteristics Mapping Best Practices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2578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endParaRPr lang="en-US" sz="2600" dirty="0" smtClean="0"/>
          </a:p>
          <a:p>
            <a:pPr>
              <a:spcBef>
                <a:spcPts val="0"/>
              </a:spcBef>
              <a:buNone/>
            </a:pPr>
            <a:endParaRPr lang="en-US" sz="2600" dirty="0"/>
          </a:p>
          <a:p>
            <a:pPr>
              <a:spcBef>
                <a:spcPts val="0"/>
              </a:spcBef>
              <a:buNone/>
            </a:pPr>
            <a:endParaRPr lang="en-US" sz="2600" dirty="0" smtClean="0"/>
          </a:p>
          <a:p>
            <a:pPr>
              <a:spcBef>
                <a:spcPts val="0"/>
              </a:spcBef>
              <a:buNone/>
            </a:pPr>
            <a:endParaRPr lang="en-US" sz="2600" dirty="0"/>
          </a:p>
          <a:p>
            <a:pPr>
              <a:spcBef>
                <a:spcPts val="0"/>
              </a:spcBef>
              <a:buNone/>
            </a:pPr>
            <a:r>
              <a:rPr lang="en-US" sz="2600" dirty="0" smtClean="0"/>
              <a:t>Mapping</a:t>
            </a:r>
            <a:endParaRPr lang="en-US" sz="2600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Cloud Map document</a:t>
            </a: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rgbClr val="00B0F0"/>
                </a:solidFill>
              </a:rPr>
              <a:t>(</a:t>
            </a:r>
            <a:r>
              <a:rPr lang="en-US" u="sng" dirty="0" smtClean="0">
                <a:solidFill>
                  <a:srgbClr val="00B0F0"/>
                </a:solidFill>
              </a:rPr>
              <a:t>ftp</a:t>
            </a:r>
            <a:r>
              <a:rPr lang="en-US" u="sng" dirty="0">
                <a:solidFill>
                  <a:srgbClr val="00B0F0"/>
                </a:solidFill>
              </a:rPr>
              <a:t>://ftp.pwg.org/pub/pwg/cloud/wd/wd-cloudmap10-20111204-rev.pdf)</a:t>
            </a:r>
            <a:endParaRPr lang="en-US" u="sng" dirty="0" smtClean="0">
              <a:solidFill>
                <a:srgbClr val="00B0F0"/>
              </a:solidFill>
            </a:endParaRPr>
          </a:p>
          <a:p>
            <a:pPr lvl="1">
              <a:spcBef>
                <a:spcPts val="0"/>
              </a:spcBef>
            </a:pPr>
            <a:endParaRPr lang="en-US" u="sng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6038"/>
            <a:ext cx="6934200" cy="1016000"/>
          </a:xfrm>
        </p:spPr>
        <p:txBody>
          <a:bodyPr/>
          <a:lstStyle/>
          <a:p>
            <a:pPr marL="0" lvl="0">
              <a:tabLst>
                <a:tab pos="914400" algn="l"/>
              </a:tabLst>
              <a:defRPr/>
            </a:pPr>
            <a:r>
              <a:rPr lang="en-US" dirty="0" smtClean="0">
                <a:latin typeface="Verdana" charset="0"/>
                <a:ea typeface="ヒラギノ角ゴ ProN W3" charset="0"/>
                <a:cs typeface="ヒラギノ角ゴ ProN W3" charset="0"/>
              </a:rPr>
              <a:t>Job Ticket /Printer Characteristics </a:t>
            </a:r>
            <a:r>
              <a:rPr lang="en-US" dirty="0" smtClean="0">
                <a:latin typeface="Verdana" charset="0"/>
                <a:ea typeface="ヒラギノ角ゴ ProN W3" charset="0"/>
                <a:cs typeface="ヒラギノ角ゴ ProN W3" charset="0"/>
              </a:rPr>
              <a:t>JDF,PPD References</a:t>
            </a:r>
            <a:endParaRPr lang="en-US" dirty="0" smtClean="0">
              <a:latin typeface="Verdana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257800"/>
          </a:xfrm>
        </p:spPr>
        <p:txBody>
          <a:bodyPr/>
          <a:lstStyle/>
          <a:p>
            <a:pPr>
              <a:buNone/>
            </a:pPr>
            <a:r>
              <a:rPr lang="en-US" sz="2600" dirty="0" smtClean="0"/>
              <a:t>JDF </a:t>
            </a:r>
            <a:r>
              <a:rPr lang="en-US" sz="2600" dirty="0" smtClean="0"/>
              <a:t>References</a:t>
            </a:r>
          </a:p>
          <a:p>
            <a:pPr lvl="1"/>
            <a:r>
              <a:rPr lang="en-US" sz="2000" dirty="0" smtClean="0"/>
              <a:t>CIP4</a:t>
            </a:r>
            <a:r>
              <a:rPr lang="en-US" sz="2000" dirty="0" smtClean="0"/>
              <a:t>, "JDF Specification Release 1.4a", December 2009, 13 (http://www.cip4.org/menu.php?name=technical_resources 14)    </a:t>
            </a:r>
          </a:p>
          <a:p>
            <a:pPr lvl="1"/>
            <a:r>
              <a:rPr lang="en-US" sz="2000" dirty="0" smtClean="0"/>
              <a:t>CIP4, "Integrated Digital Printing (IDP) ICS Version 1.3 Errata 15 Revision A, February 2009, 16 (</a:t>
            </a:r>
            <a:r>
              <a:rPr lang="en-US" sz="2000" dirty="0" smtClean="0">
                <a:hlinkClick r:id="rId2"/>
              </a:rPr>
              <a:t>http://www.cip4.org/document_archive/ics.php</a:t>
            </a:r>
            <a:r>
              <a:rPr lang="en-US" sz="2000" dirty="0" smtClean="0"/>
              <a:t>)  </a:t>
            </a:r>
            <a:endParaRPr lang="en-US" sz="2000" dirty="0" smtClean="0"/>
          </a:p>
          <a:p>
            <a:pPr>
              <a:spcBef>
                <a:spcPts val="0"/>
              </a:spcBef>
              <a:buNone/>
            </a:pPr>
            <a:r>
              <a:rPr lang="en-US" dirty="0"/>
              <a:t>PPD References</a:t>
            </a:r>
          </a:p>
          <a:p>
            <a:pPr lvl="1"/>
            <a:r>
              <a:rPr lang="en-US" dirty="0"/>
              <a:t>Adobe Systems Incorporated, "PostScript Printer Description File Format Specification Version 4.3", Technical Note #5003, February 1996</a:t>
            </a:r>
            <a:br>
              <a:rPr lang="en-US" dirty="0"/>
            </a:br>
            <a:r>
              <a:rPr lang="en-US" sz="2000" dirty="0"/>
              <a:t>(</a:t>
            </a:r>
            <a:r>
              <a:rPr lang="en-US" sz="1600" u="sng" dirty="0">
                <a:solidFill>
                  <a:srgbClr val="00B0F0"/>
                </a:solidFill>
                <a:hlinkClick r:id="rId3"/>
              </a:rPr>
              <a:t>http://partners.adobe.com/public/developer/en/ps/5003.PPD_Spec_v4.3.pdf</a:t>
            </a:r>
            <a:r>
              <a:rPr lang="en-US" sz="1600" u="sng" dirty="0">
                <a:solidFill>
                  <a:srgbClr val="00B0F0"/>
                </a:solidFill>
              </a:rPr>
              <a:t>)</a:t>
            </a:r>
            <a:endParaRPr lang="en-US" sz="2000" dirty="0">
              <a:solidFill>
                <a:srgbClr val="00B0F0"/>
              </a:solidFill>
            </a:endParaRPr>
          </a:p>
          <a:p>
            <a:pPr lvl="1"/>
            <a:r>
              <a:rPr lang="en-US" dirty="0"/>
              <a:t>Adobe Systems Incorporated, "Update to PPD Specification Version 4.3", Technical Note #5645, April 1997, </a:t>
            </a:r>
            <a:r>
              <a:rPr lang="en-US" sz="1600" u="sng" dirty="0">
                <a:solidFill>
                  <a:srgbClr val="00B0F0"/>
                </a:solidFill>
                <a:hlinkClick r:id="rId4"/>
              </a:rPr>
              <a:t>http://partners.adobe.com/public/developer/en/ps/5645.PPD_Update.pdf</a:t>
            </a:r>
            <a:endParaRPr lang="en-US" dirty="0">
              <a:solidFill>
                <a:srgbClr val="00B0F0"/>
              </a:solidFill>
            </a:endParaRPr>
          </a:p>
          <a:p>
            <a:pPr lvl="1"/>
            <a:r>
              <a:rPr lang="en-US" dirty="0"/>
              <a:t> M. Sweet, "CUPS PPD Extensions",</a:t>
            </a:r>
            <a:br>
              <a:rPr lang="en-US" dirty="0"/>
            </a:br>
            <a:r>
              <a:rPr lang="en-US" dirty="0"/>
              <a:t>(</a:t>
            </a:r>
            <a:r>
              <a:rPr lang="en-US" u="sng" dirty="0">
                <a:solidFill>
                  <a:srgbClr val="00B0F0"/>
                </a:solidFill>
                <a:hlinkClick r:id="rId5"/>
              </a:rPr>
              <a:t>http://www.cups.org/spec-ppd.html</a:t>
            </a:r>
            <a:r>
              <a:rPr lang="en-US" u="sng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6038"/>
            <a:ext cx="6934200" cy="1016000"/>
          </a:xfrm>
        </p:spPr>
        <p:txBody>
          <a:bodyPr/>
          <a:lstStyle/>
          <a:p>
            <a:pPr marL="0" lvl="0">
              <a:tabLst>
                <a:tab pos="914400" algn="l"/>
              </a:tabLst>
              <a:defRPr/>
            </a:pPr>
            <a:r>
              <a:rPr lang="en-US" dirty="0" smtClean="0">
                <a:latin typeface="Verdana" charset="0"/>
                <a:ea typeface="ヒラギノ角ゴ ProN W3" charset="0"/>
                <a:cs typeface="ヒラギノ角ゴ ProN W3" charset="0"/>
              </a:rPr>
              <a:t>Job Ticket /Printer Characteristics Mapping Best Practices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2578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endParaRPr lang="en-US" sz="2600" dirty="0" smtClean="0"/>
          </a:p>
          <a:p>
            <a:pPr>
              <a:spcBef>
                <a:spcPts val="0"/>
              </a:spcBef>
              <a:buNone/>
            </a:pPr>
            <a:r>
              <a:rPr lang="en-US" sz="2600" dirty="0" smtClean="0"/>
              <a:t>MSPS Mapping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MS April Meeting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Diagram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Diagram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-Column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2-Column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2-Column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WIMS April Meeting</Template>
  <TotalTime>5578</TotalTime>
  <Pages>0</Pages>
  <Words>790</Words>
  <Characters>0</Characters>
  <Application>Microsoft Office PowerPoint</Application>
  <PresentationFormat>On-screen Show (4:3)</PresentationFormat>
  <Lines>0</Lines>
  <Paragraphs>124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WIMS April Meeting</vt:lpstr>
      <vt:lpstr>2-Column Slide</vt:lpstr>
      <vt:lpstr>    Cloud Imaging Working Group</vt:lpstr>
      <vt:lpstr>Cloud Imaging WG Meeting Agenda</vt:lpstr>
      <vt:lpstr>Officers</vt:lpstr>
      <vt:lpstr>Action Items</vt:lpstr>
      <vt:lpstr>Consideration of PWG Job Ticket</vt:lpstr>
      <vt:lpstr>Job Ticket /Printer Characteristics Mapping Best Practices Document</vt:lpstr>
      <vt:lpstr>Job Ticket /Printer Characteristics Mapping Best Practices Document</vt:lpstr>
      <vt:lpstr>Job Ticket /Printer Characteristics JDF,PPD References</vt:lpstr>
      <vt:lpstr>Job Ticket /Printer Characteristics Mapping Best Practices Document</vt:lpstr>
      <vt:lpstr>Next Steps</vt:lpstr>
      <vt:lpstr>Cloud Imaging WG Participation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Workgroup for  Imaging Management Solutions (WIMS/PMP)</dc:title>
  <dc:creator>WAM</dc:creator>
  <cp:lastModifiedBy>rnevo</cp:lastModifiedBy>
  <cp:revision>118</cp:revision>
  <dcterms:created xsi:type="dcterms:W3CDTF">2011-03-28T13:24:21Z</dcterms:created>
  <dcterms:modified xsi:type="dcterms:W3CDTF">2012-01-30T16:06:49Z</dcterms:modified>
</cp:coreProperties>
</file>