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2" r:id="rId2"/>
  </p:sldMasterIdLst>
  <p:notesMasterIdLst>
    <p:notesMasterId r:id="rId17"/>
  </p:notesMasterIdLst>
  <p:sldIdLst>
    <p:sldId id="309" r:id="rId3"/>
    <p:sldId id="341" r:id="rId4"/>
    <p:sldId id="340" r:id="rId5"/>
    <p:sldId id="373" r:id="rId6"/>
    <p:sldId id="380" r:id="rId7"/>
    <p:sldId id="386" r:id="rId8"/>
    <p:sldId id="387" r:id="rId9"/>
    <p:sldId id="385" r:id="rId10"/>
    <p:sldId id="388" r:id="rId11"/>
    <p:sldId id="389" r:id="rId12"/>
    <p:sldId id="377" r:id="rId13"/>
    <p:sldId id="384" r:id="rId14"/>
    <p:sldId id="383" r:id="rId15"/>
    <p:sldId id="365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F9762-2FA0-4CB3-8C80-A2EDB0B4A55A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A1AF0-E9D8-43FC-8BDF-041F29156C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56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1AF0-E9D8-43FC-8BDF-041F29156C8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A02D7-4820-4839-810A-22001B0CEE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280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A2C942-65BD-4899-9DFE-4E55C3FD2DD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87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371600"/>
            <a:ext cx="3987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AD3E58-7004-4178-B357-7433346C81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19E05E-56D0-4C5D-8C58-F74819E693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B2241-E11D-4C7C-AA26-E97B915747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E0235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325438"/>
            <a:ext cx="1619250" cy="760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85063" y="6610350"/>
            <a:ext cx="2682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cs typeface="Arial" charset="0"/>
              </a:defRPr>
            </a:lvl1pPr>
          </a:lstStyle>
          <a:p>
            <a:fld id="{913A5A7A-10DE-46CF-B78E-6F6B4A5BAC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95600"/>
            <a:ext cx="83058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charset="0"/>
              </a:rPr>
              <a:t>Click to edit Master title style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4038600"/>
            <a:ext cx="8318500" cy="0"/>
          </a:xfrm>
          <a:prstGeom prst="line">
            <a:avLst/>
          </a:prstGeom>
          <a:noFill/>
          <a:ln w="38100" cap="flat">
            <a:solidFill>
              <a:srgbClr val="DE023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533400" y="6610350"/>
            <a:ext cx="45085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 anchor="ctr"/>
          <a:lstStyle/>
          <a:p>
            <a:pPr marL="39688"/>
            <a:r>
              <a:rPr lang="en-US" sz="1100" dirty="0">
                <a:solidFill>
                  <a:schemeClr val="tx1"/>
                </a:solidFill>
                <a:cs typeface="Arial" charset="0"/>
              </a:rPr>
              <a:t>Copyright © </a:t>
            </a: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2013 </a:t>
            </a:r>
            <a:r>
              <a:rPr lang="en-US" sz="1100" dirty="0">
                <a:solidFill>
                  <a:schemeClr val="tx1"/>
                </a:solidFill>
                <a:cs typeface="Arial" charset="0"/>
              </a:rPr>
              <a:t>The Printer Working Group. All rights reserved.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4051300"/>
            <a:ext cx="8229600" cy="2654300"/>
          </a:xfrm>
          <a:prstGeom prst="rect">
            <a:avLst/>
          </a:prstGeom>
        </p:spPr>
        <p:txBody>
          <a:bodyPr rIns="13208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Verdana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hf hdr="0" ftr="0" dt="0"/>
  <p:txStyles>
    <p:titleStyle>
      <a:lvl1pPr marL="396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  <a:sym typeface="Verdana" charset="0"/>
        </a:defRPr>
      </a:lvl1pPr>
      <a:lvl2pPr marL="396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2pPr>
      <a:lvl3pPr marL="396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3pPr>
      <a:lvl4pPr marL="396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4pPr>
      <a:lvl5pPr marL="396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5pPr>
      <a:lvl6pPr marL="4968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6pPr>
      <a:lvl7pPr marL="9540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7pPr>
      <a:lvl8pPr marL="14112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8pPr>
      <a:lvl9pPr marL="18684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9pPr>
    </p:titleStyle>
    <p:bodyStyle>
      <a:lvl1pPr marL="382588" indent="-342900" algn="l" rtl="0" eaLnBrk="1" fontAlgn="base" hangingPunct="1">
        <a:spcBef>
          <a:spcPts val="600"/>
        </a:spcBef>
        <a:spcAft>
          <a:spcPct val="0"/>
        </a:spcAft>
        <a:buSzPct val="100000"/>
        <a:buFont typeface="Verdana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782638" indent="-285750" algn="l" rtl="0" eaLnBrk="1" fontAlgn="base" hangingPunct="1">
        <a:spcBef>
          <a:spcPts val="500"/>
        </a:spcBef>
        <a:spcAft>
          <a:spcPct val="0"/>
        </a:spcAft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1182688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1639888" indent="-228600" algn="l" rtl="0" eaLnBrk="1" fontAlgn="base" hangingPunct="1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2097088" indent="-228600" algn="l" rtl="0" eaLnBrk="1" fontAlgn="base" hangingPunct="1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2554288" indent="-228600" algn="l" rtl="0" eaLnBrk="1" fontAlgn="base" hangingPunct="1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3011488" indent="-228600" algn="l" rtl="0" eaLnBrk="1" fontAlgn="base" hangingPunct="1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3468688" indent="-228600" algn="l" rtl="0" eaLnBrk="1" fontAlgn="base" hangingPunct="1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3925888" indent="-228600" algn="l" rtl="0" eaLnBrk="1" fontAlgn="base" hangingPunct="1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E0235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1375" y="325438"/>
            <a:ext cx="1619250" cy="760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85063" y="6610350"/>
            <a:ext cx="2682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cs typeface="Arial" charset="0"/>
              </a:defRPr>
            </a:lvl1pPr>
          </a:lstStyle>
          <a:p>
            <a:fld id="{05298461-BE6B-4004-9B0E-7640005A662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66294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Verdana" charset="0"/>
              </a:rPr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280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Verdana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Verdana" charset="0"/>
              </a:rPr>
              <a:t>Second level</a:t>
            </a:r>
          </a:p>
          <a:p>
            <a:pPr lvl="2"/>
            <a:r>
              <a:rPr lang="en-US" dirty="0" smtClean="0">
                <a:sym typeface="Verdana" charset="0"/>
              </a:rPr>
              <a:t>Third level</a:t>
            </a:r>
          </a:p>
          <a:p>
            <a:pPr lvl="3"/>
            <a:r>
              <a:rPr lang="en-US" dirty="0" smtClean="0">
                <a:sym typeface="Verdana" charset="0"/>
              </a:rPr>
              <a:t>Fourth level</a:t>
            </a:r>
          </a:p>
          <a:p>
            <a:pPr lvl="4"/>
            <a:r>
              <a:rPr lang="en-US" dirty="0" smtClean="0">
                <a:sym typeface="Verdana" charset="0"/>
              </a:rPr>
              <a:t>Fifth level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19100" y="1066800"/>
            <a:ext cx="8318500" cy="0"/>
          </a:xfrm>
          <a:prstGeom prst="line">
            <a:avLst/>
          </a:prstGeom>
          <a:noFill/>
          <a:ln w="38100" cap="flat">
            <a:solidFill>
              <a:srgbClr val="DE023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127" name="Rectangle 7"/>
          <p:cNvSpPr>
            <a:spLocks/>
          </p:cNvSpPr>
          <p:nvPr/>
        </p:nvSpPr>
        <p:spPr bwMode="auto">
          <a:xfrm>
            <a:off x="533400" y="6610350"/>
            <a:ext cx="45085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 anchor="ctr"/>
          <a:lstStyle/>
          <a:p>
            <a:pPr marL="39688"/>
            <a:r>
              <a:rPr lang="en-US" sz="1100" dirty="0">
                <a:solidFill>
                  <a:schemeClr val="tx1"/>
                </a:solidFill>
                <a:cs typeface="Arial" charset="0"/>
              </a:rPr>
              <a:t>Copyright © </a:t>
            </a: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2013 </a:t>
            </a:r>
            <a:r>
              <a:rPr lang="en-US" sz="1100" dirty="0">
                <a:solidFill>
                  <a:schemeClr val="tx1"/>
                </a:solidFill>
                <a:cs typeface="Arial" charset="0"/>
              </a:rPr>
              <a:t>The Printer Working Group.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</p:sldLayoutIdLst>
  <p:transition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  <a:sym typeface="Verdana" charset="0"/>
        </a:defRPr>
      </a:lvl1pPr>
      <a:lvl2pPr marL="39688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2pPr>
      <a:lvl3pPr marL="39688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3pPr>
      <a:lvl4pPr marL="39688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4pPr>
      <a:lvl5pPr marL="39688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charset="0"/>
          <a:ea typeface="ヒラギノ角ゴ ProN W3" charset="0"/>
          <a:cs typeface="ヒラギノ角ゴ ProN W3" charset="0"/>
          <a:sym typeface="Verdana" charset="0"/>
        </a:defRPr>
      </a:lvl9pPr>
    </p:titleStyle>
    <p:bodyStyle>
      <a:lvl1pPr marL="382588" indent="-342900" algn="l" rtl="0" fontAlgn="base">
        <a:spcBef>
          <a:spcPts val="600"/>
        </a:spcBef>
        <a:spcAft>
          <a:spcPct val="0"/>
        </a:spcAft>
        <a:buSzPct val="100000"/>
        <a:buFont typeface="Wingdings" pitchFamily="2" charset="2"/>
        <a:buChar char="v"/>
        <a:defRPr sz="22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731838" indent="-285750" algn="l" rtl="0" fontAlgn="base">
        <a:spcBef>
          <a:spcPts val="500"/>
        </a:spcBef>
        <a:spcAft>
          <a:spcPct val="0"/>
        </a:spcAft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1589088" indent="-228600" algn="l" rtl="0" fontAlgn="base">
        <a:spcBef>
          <a:spcPts val="400"/>
        </a:spcBef>
        <a:spcAft>
          <a:spcPct val="0"/>
        </a:spcAft>
        <a:buSzPct val="100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2046288" indent="-228600" algn="l" rtl="0" fontAlgn="base">
        <a:spcBef>
          <a:spcPts val="400"/>
        </a:spcBef>
        <a:spcAft>
          <a:spcPct val="0"/>
        </a:spcAft>
        <a:buSzPct val="100000"/>
        <a:buFont typeface="Courier New" pitchFamily="49" charset="0"/>
        <a:buChar char="o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SzPct val="100000"/>
        <a:buFont typeface="Verdana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tp://ftp.pwg.org/pub/pwg/cloud/wd/wd-cloudimagingmodel10-20130508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NULL" TargetMode="External"/><Relationship Id="rId4" Type="http://schemas.openxmlformats.org/officeDocument/2006/relationships/hyperlink" Target="ftp://ftp.pwg.org/pub/pwg/cloud/wd/wd-cloudimagingmodel10-20130425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tp://ftp.pwg.org/pub/pwg/cloud/minutes/cloud-concall-minutes-20130429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tp://ftp.pwg.org/pub/pwg/cloud/wd/ch-cloud-charter-2013043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458200" cy="1698625"/>
          </a:xfrm>
          <a:ln/>
        </p:spPr>
        <p:txBody>
          <a:bodyPr rIns="132080"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Cloud Imaging Working Group</a:t>
            </a:r>
            <a:endParaRPr lang="en-US" sz="33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4EDC8-4D99-4908-9229-2EC682D9335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E0235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325438"/>
            <a:ext cx="1619250" cy="7604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/>
          </p:cNvSpPr>
          <p:nvPr/>
        </p:nvSpPr>
        <p:spPr bwMode="auto">
          <a:xfrm>
            <a:off x="533400" y="6610350"/>
            <a:ext cx="45085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 anchor="ctr"/>
          <a:lstStyle/>
          <a:p>
            <a:pPr marL="39688"/>
            <a:r>
              <a:rPr lang="en-US" sz="1100" dirty="0">
                <a:solidFill>
                  <a:schemeClr val="tx1"/>
                </a:solidFill>
                <a:cs typeface="Arial" charset="0"/>
              </a:rPr>
              <a:t>Copyright © </a:t>
            </a: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2012 The </a:t>
            </a:r>
            <a:r>
              <a:rPr lang="en-US" sz="1100" dirty="0">
                <a:solidFill>
                  <a:schemeClr val="tx1"/>
                </a:solidFill>
                <a:cs typeface="Arial" charset="0"/>
              </a:rPr>
              <a:t>Printer Working Group. All rights reserved.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4953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SzPct val="100000"/>
              <a:defRPr/>
            </a:pPr>
            <a:r>
              <a:rPr lang="en-US" sz="2400" kern="0" dirty="0" smtClean="0">
                <a:solidFill>
                  <a:schemeClr val="tx1"/>
                </a:solidFill>
                <a:sym typeface="Verdana" charset="0"/>
              </a:rPr>
              <a:t>May  15</a:t>
            </a:r>
            <a:r>
              <a:rPr lang="en-US" sz="2400" kern="0" baseline="30000" dirty="0" smtClean="0">
                <a:solidFill>
                  <a:schemeClr val="tx1"/>
                </a:solidFill>
                <a:sym typeface="Verdana" charset="0"/>
              </a:rPr>
              <a:t>st</a:t>
            </a:r>
            <a:r>
              <a:rPr lang="en-US" sz="2400" kern="0" dirty="0" smtClean="0">
                <a:solidFill>
                  <a:schemeClr val="tx1"/>
                </a:solidFill>
                <a:sym typeface="Verdana" charset="0"/>
              </a:rPr>
              <a:t> , 2013</a:t>
            </a:r>
          </a:p>
          <a:p>
            <a:pPr lvl="0">
              <a:spcBef>
                <a:spcPts val="600"/>
              </a:spcBef>
              <a:buSzPct val="100000"/>
              <a:defRPr/>
            </a:pPr>
            <a:r>
              <a:rPr lang="en-US" sz="2400" dirty="0"/>
              <a:t>Cupertino, </a:t>
            </a:r>
            <a:r>
              <a:rPr lang="en-US" sz="2400" dirty="0" smtClean="0"/>
              <a:t>CA (hosted </a:t>
            </a:r>
            <a:r>
              <a:rPr lang="en-US" sz="2400" dirty="0"/>
              <a:t>by </a:t>
            </a:r>
            <a:r>
              <a:rPr lang="en-US" sz="2400" dirty="0" smtClean="0"/>
              <a:t>Apple)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Model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2241-E11D-4C7C-AA26-E97B915747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600450" cy="2552700"/>
          </a:xfrm>
          <a:prstGeom prst="rect">
            <a:avLst/>
          </a:prstGeom>
        </p:spPr>
      </p:pic>
      <p:pic>
        <p:nvPicPr>
          <p:cNvPr id="5" name="Picture 4" descr="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371600"/>
            <a:ext cx="3600450" cy="4495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5257800"/>
          </a:xfrm>
        </p:spPr>
        <p:txBody>
          <a:bodyPr/>
          <a:lstStyle/>
          <a:p>
            <a:r>
              <a:rPr lang="en-US" sz="2400" dirty="0" smtClean="0"/>
              <a:t>Conceptual Questions</a:t>
            </a:r>
          </a:p>
          <a:p>
            <a:pPr lvl="1"/>
            <a:r>
              <a:rPr lang="en-US" sz="2000" dirty="0" smtClean="0"/>
              <a:t>Level and Naming of Cloud Imaging Manager/Imaging Device(s)</a:t>
            </a:r>
          </a:p>
          <a:p>
            <a:pPr lvl="2"/>
            <a:r>
              <a:rPr lang="en-US" sz="1600" dirty="0" smtClean="0"/>
              <a:t>Because of the Firewall or other isolation factor,  Cloud Imaging Service cannot initiate communication with the Imaging Device. </a:t>
            </a:r>
            <a:r>
              <a:rPr lang="en-US" sz="1600" dirty="0" err="1" smtClean="0"/>
              <a:t>The'Manager</a:t>
            </a:r>
            <a:r>
              <a:rPr lang="en-US" sz="1600" dirty="0" smtClean="0"/>
              <a:t>' actor acts as a client in contacting the Cloud Based Service to provide communication between it and the Device.</a:t>
            </a:r>
          </a:p>
          <a:p>
            <a:pPr lvl="2"/>
            <a:r>
              <a:rPr lang="en-US" sz="1600" dirty="0" smtClean="0"/>
              <a:t>A 'reverse' set of operations  is defined by which this 'Manager' communicates with the Cloud based Service. We do not define the interface between the ‘Manager” and the Device(s) it interfaces. </a:t>
            </a:r>
          </a:p>
          <a:p>
            <a:pPr lvl="2"/>
            <a:r>
              <a:rPr lang="en-US" sz="1600" dirty="0" smtClean="0"/>
              <a:t>The Device itself could range from  a 'dumb' device to an MFD. But the "Manager" is in fact representing one or more Imaging Services; i.e., the information which it exchanges with the Cloud Based Service is the same as would be exchanged in a basic (non-managing) Service to Service exchange. What is a preferable name for the Imaging Device Manager?</a:t>
            </a:r>
          </a:p>
          <a:p>
            <a:pPr lvl="2"/>
            <a:r>
              <a:rPr lang="en-US" sz="1600" dirty="0" smtClean="0"/>
              <a:t>From an interface viewpoint, the Manager/Device may be considered to present one or more Imaging Services  to the Cloud Based Imaging Service. Therefore, is it proper to maintain that the Manager reports on a Job which the Manager/Device created in response to Cloud Service Job information that the Device Manager pulled from the Cloud Imaging Service (?)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3E58-7004-4178-B357-7433346C813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6934200" cy="715962"/>
          </a:xfrm>
        </p:spPr>
        <p:txBody>
          <a:bodyPr/>
          <a:lstStyle/>
          <a:p>
            <a:pPr marL="0" lvl="0">
              <a:tabLst>
                <a:tab pos="914400" algn="l"/>
              </a:tabLst>
              <a:defRPr/>
            </a:pPr>
            <a:r>
              <a:rPr lang="en-US" sz="2400" dirty="0" smtClean="0"/>
              <a:t>Cloud Imaging Requirements and Model</a:t>
            </a:r>
            <a:endParaRPr lang="en-US" sz="2400" dirty="0" smtClean="0">
              <a:latin typeface="Verdana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 smtClean="0"/>
              <a:t>Interim Draft</a:t>
            </a:r>
          </a:p>
          <a:p>
            <a:pPr lvl="1"/>
            <a:r>
              <a:rPr lang="en-US" sz="2000" dirty="0" smtClean="0"/>
              <a:t>Update to:</a:t>
            </a:r>
            <a:endParaRPr lang="en-US" sz="1800" dirty="0"/>
          </a:p>
          <a:p>
            <a:pPr lvl="2"/>
            <a:r>
              <a:rPr lang="en-US" sz="1400" u="sng" dirty="0">
                <a:hlinkClick r:id="rId3"/>
              </a:rPr>
              <a:t>ftp://</a:t>
            </a:r>
            <a:r>
              <a:rPr lang="en-US" sz="1400" u="sng" dirty="0" smtClean="0">
                <a:hlinkClick r:id="rId3"/>
              </a:rPr>
              <a:t>ftp.pwg.org/pub/pwg/cloud/wd/wd-cloudimagingmodel10-20130508.pdf</a:t>
            </a:r>
            <a:endParaRPr lang="en-US" sz="1400" dirty="0"/>
          </a:p>
          <a:p>
            <a:pPr lvl="2"/>
            <a:r>
              <a:rPr lang="en-US" sz="1400" u="sng" dirty="0">
                <a:hlinkClick r:id="rId4"/>
              </a:rPr>
              <a:t>ftp://</a:t>
            </a:r>
            <a:r>
              <a:rPr lang="en-US" sz="1400" u="sng" dirty="0" smtClean="0">
                <a:hlinkClick r:id="rId4"/>
              </a:rPr>
              <a:t>ftp.pwg.org/pub/pwg/cloud/wd/wd-cloudimagingmodel10-20130508.docx</a:t>
            </a:r>
            <a:endParaRPr lang="en-US" sz="1600" dirty="0"/>
          </a:p>
          <a:p>
            <a:pPr lvl="1"/>
            <a:r>
              <a:rPr lang="en-US" sz="2000" dirty="0" smtClean="0"/>
              <a:t>Last changes</a:t>
            </a:r>
          </a:p>
          <a:p>
            <a:pPr lvl="2"/>
            <a:r>
              <a:rPr lang="en-US" sz="1600" dirty="0"/>
              <a:t>Concentrate on a Cloud Imaging model rather that just Cloud Printing</a:t>
            </a:r>
          </a:p>
          <a:p>
            <a:pPr lvl="2"/>
            <a:r>
              <a:rPr lang="en-US" sz="1600" dirty="0"/>
              <a:t>Allow fanout from a Cloud Imaging Manager to multiple Cloud Imaging Managers</a:t>
            </a:r>
          </a:p>
          <a:p>
            <a:pPr lvl="2"/>
            <a:r>
              <a:rPr lang="en-US" sz="1600" dirty="0" smtClean="0"/>
              <a:t>Additional Use Cases for other Imaging Services</a:t>
            </a:r>
          </a:p>
          <a:p>
            <a:pPr lvl="2"/>
            <a:r>
              <a:rPr lang="en-US" sz="1600" dirty="0" smtClean="0"/>
              <a:t>Requirements</a:t>
            </a:r>
          </a:p>
          <a:p>
            <a:pPr lvl="2"/>
            <a:r>
              <a:rPr lang="en-US" sz="1600" dirty="0" smtClean="0"/>
              <a:t>Operations</a:t>
            </a:r>
          </a:p>
          <a:p>
            <a:pPr lvl="2"/>
            <a:r>
              <a:rPr lang="en-US" sz="1600" dirty="0" smtClean="0"/>
              <a:t>Sequences</a:t>
            </a:r>
          </a:p>
          <a:p>
            <a:pPr lvl="1"/>
            <a:r>
              <a:rPr lang="en-US" dirty="0" smtClean="0"/>
              <a:t>Discussion of Cloud-oriented Operations</a:t>
            </a:r>
          </a:p>
          <a:p>
            <a:pPr lvl="2"/>
            <a:r>
              <a:rPr lang="en-US" sz="1400" dirty="0" smtClean="0">
                <a:hlinkClick r:id="rId5" invalidUrl="ftp://ftp.pwg.org/pub/pwg/cloud/white/Cloud Imaging Operations -6 May.pdf"/>
              </a:rPr>
              <a:t>ftp://ftp.pwg.org/pub/pwg/cloud/white/Cloud%20Imaging%20Operations%20-6%20May.pdf</a:t>
            </a:r>
            <a:r>
              <a:rPr lang="en-US" sz="1400" dirty="0" smtClean="0"/>
              <a:t> </a:t>
            </a:r>
            <a:endParaRPr lang="en-US" sz="1400" dirty="0"/>
          </a:p>
          <a:p>
            <a:pPr marL="39688" indent="0"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2C942-65BD-4899-9DFE-4E55C3FD2DD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61400" cy="5257800"/>
          </a:xfrm>
        </p:spPr>
        <p:txBody>
          <a:bodyPr/>
          <a:lstStyle/>
          <a:p>
            <a:r>
              <a:rPr lang="en-US" dirty="0" smtClean="0"/>
              <a:t>Cloud Imaging Model and Requirements</a:t>
            </a:r>
          </a:p>
          <a:p>
            <a:pPr lvl="1"/>
            <a:r>
              <a:rPr lang="en-US" dirty="0" smtClean="0"/>
              <a:t>Editor: Larry  &amp; Bill</a:t>
            </a:r>
          </a:p>
          <a:p>
            <a:pPr lvl="1"/>
            <a:r>
              <a:rPr lang="en-US" dirty="0" smtClean="0"/>
              <a:t>Additional Contributors: ?</a:t>
            </a:r>
          </a:p>
          <a:p>
            <a:pPr lvl="1"/>
            <a:r>
              <a:rPr lang="en-US" dirty="0" smtClean="0"/>
              <a:t>Schedule:    </a:t>
            </a:r>
            <a:r>
              <a:rPr lang="en-US" sz="1600" dirty="0" smtClean="0"/>
              <a:t>PWG Last Call of Cloud Imaging Requirements and Model – (Mid Q4 2013)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Specific Action Items!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2C942-65BD-4899-9DFE-4E55C3FD2D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7010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lvl="0"/>
            <a:r>
              <a:rPr lang="en-US" sz="3000" kern="0" dirty="0" smtClean="0">
                <a:latin typeface="Verdana"/>
                <a:sym typeface="Verdana" charset="0"/>
              </a:rPr>
              <a:t>Next Steps</a:t>
            </a:r>
          </a:p>
          <a:p>
            <a:pPr marL="39688" lvl="0"/>
            <a:r>
              <a:rPr lang="en-US" sz="2800" dirty="0" smtClean="0"/>
              <a:t>Cloud Imaging Model and Requirements</a:t>
            </a:r>
            <a:endParaRPr lang="en-US" sz="2800" kern="0" dirty="0" smtClean="0">
              <a:latin typeface="Verdana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038"/>
            <a:ext cx="6477000" cy="1016000"/>
          </a:xfrm>
        </p:spPr>
        <p:txBody>
          <a:bodyPr/>
          <a:lstStyle/>
          <a:p>
            <a:r>
              <a:rPr lang="en-US" dirty="0" smtClean="0"/>
              <a:t>Cloud Imaging WG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r>
              <a:rPr lang="en-US" sz="2400" dirty="0" smtClean="0"/>
              <a:t>We welcome participation from all interested parties</a:t>
            </a:r>
          </a:p>
          <a:p>
            <a:r>
              <a:rPr lang="en-US" sz="2400" dirty="0" smtClean="0"/>
              <a:t>Cloud Imaging Working Group Web page</a:t>
            </a:r>
          </a:p>
          <a:p>
            <a:pPr lvl="1"/>
            <a:r>
              <a:rPr lang="en-US" sz="2000" dirty="0" smtClean="0"/>
              <a:t> http://www.pwg.org/cloud/index.html</a:t>
            </a:r>
          </a:p>
          <a:p>
            <a:r>
              <a:rPr lang="en-US" sz="2400" dirty="0" smtClean="0"/>
              <a:t>Cloud Imaging Working Group Wiki</a:t>
            </a:r>
          </a:p>
          <a:p>
            <a:pPr lvl="1"/>
            <a:r>
              <a:rPr lang="en-US" sz="2000" dirty="0" smtClean="0"/>
              <a:t> http://pwg-wiki.wikispaces.com/Cloud+Imaging</a:t>
            </a:r>
          </a:p>
          <a:p>
            <a:r>
              <a:rPr lang="en-US" sz="2400" dirty="0" smtClean="0"/>
              <a:t>Subscribe to the Cloud mailing list</a:t>
            </a:r>
          </a:p>
          <a:p>
            <a:pPr lvl="1"/>
            <a:r>
              <a:rPr lang="en-US" sz="2000" dirty="0" smtClean="0"/>
              <a:t>https://www.pwg.org/mailman/listinfo/cloud</a:t>
            </a:r>
          </a:p>
          <a:p>
            <a:pPr lvl="1"/>
            <a:r>
              <a:rPr lang="en-US" sz="2000" dirty="0" smtClean="0"/>
              <a:t>cloud@pwg.org</a:t>
            </a:r>
          </a:p>
          <a:p>
            <a:r>
              <a:rPr lang="en-US" sz="2400" dirty="0" smtClean="0"/>
              <a:t>Cloud Imaging WG holds bi-weekly phone conferences announced on the Cloud mailing list</a:t>
            </a:r>
          </a:p>
          <a:p>
            <a:pPr lvl="1"/>
            <a:r>
              <a:rPr lang="en-US" sz="2000" dirty="0" smtClean="0"/>
              <a:t> Next conference call is June 3, 2013 at 3 pm (ET)</a:t>
            </a:r>
          </a:p>
          <a:p>
            <a:pPr lvl="1"/>
            <a:r>
              <a:rPr lang="en-US" sz="2000" dirty="0" smtClean="0"/>
              <a:t>Conferences on opposite weeks of IPP WG calls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2C942-65BD-4899-9DFE-4E55C3FD2DD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2C942-65BD-4899-9DFE-4E55C3FD2DD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7253659"/>
              </p:ext>
            </p:extLst>
          </p:nvPr>
        </p:nvGraphicFramePr>
        <p:xfrm>
          <a:off x="152400" y="1066800"/>
          <a:ext cx="8763000" cy="4406128"/>
        </p:xfrm>
        <a:graphic>
          <a:graphicData uri="http://schemas.openxmlformats.org/drawingml/2006/table">
            <a:tbl>
              <a:tblPr/>
              <a:tblGrid>
                <a:gridCol w="1828800"/>
                <a:gridCol w="6934200"/>
              </a:tblGrid>
              <a:tr h="488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When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What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ヒラギノ角ゴ ProN W3" charset="0"/>
                        <a:sym typeface="Verdana" charset="0"/>
                      </a:endParaRP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May 15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84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9:00 – 9:15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Introduction and Administrative Issues</a:t>
                      </a:r>
                    </a:p>
                    <a:p>
                      <a:pPr lvl="1"/>
                      <a:r>
                        <a:rPr lang="en-US" sz="1400" dirty="0" smtClean="0"/>
                        <a:t>Intellectual Property Policy Statement</a:t>
                      </a:r>
                    </a:p>
                    <a:p>
                      <a:pPr lvl="1"/>
                      <a:r>
                        <a:rPr lang="en-US" sz="1400" dirty="0" smtClean="0"/>
                        <a:t>Identify Minute Taker</a:t>
                      </a:r>
                    </a:p>
                    <a:p>
                      <a:pPr lvl="1"/>
                      <a:r>
                        <a:rPr lang="en-US" sz="1400" dirty="0" smtClean="0"/>
                        <a:t>Introduce Participants</a:t>
                      </a:r>
                    </a:p>
                    <a:p>
                      <a:pPr lvl="1"/>
                      <a:r>
                        <a:rPr lang="en-US" sz="1400" dirty="0" smtClean="0"/>
                        <a:t>Consider Agenda</a:t>
                      </a:r>
                    </a:p>
                    <a:p>
                      <a:pPr lvl="1"/>
                      <a:r>
                        <a:rPr lang="en-US" sz="1400" dirty="0" smtClean="0"/>
                        <a:t>Acceptance of Previous Minutes </a:t>
                      </a:r>
                    </a:p>
                    <a:p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ftp://ftp.pwg.org/pub/pwg/cloud/minutes/cloud-concall-minutes-20130429.pdf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9:15 – 9:30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 Items Review  </a:t>
                      </a:r>
                      <a:endParaRPr lang="en-US" sz="1600" u="none" dirty="0" smtClean="0"/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9:30– 9:45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600" dirty="0" smtClean="0"/>
                        <a:t>Charter</a:t>
                      </a:r>
                      <a:r>
                        <a:rPr lang="en-US" sz="1600" baseline="0" dirty="0" smtClean="0"/>
                        <a:t> updates</a:t>
                      </a:r>
                      <a:endParaRPr lang="en-US" sz="1600" dirty="0" smtClean="0"/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9:45– 11:45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600" dirty="0" smtClean="0"/>
                        <a:t>Cloud Imaging Requirements and Model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11:45 – 12:00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Verdana" charset="0"/>
                        </a:rPr>
                        <a:t>Next Steps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0"/>
            <a:ext cx="601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lvl="0"/>
            <a:r>
              <a:rPr lang="en-US" sz="3000" kern="0" dirty="0" smtClean="0">
                <a:latin typeface="Verdana"/>
                <a:sym typeface="Verdana" charset="0"/>
              </a:rPr>
              <a:t>Cloud Imaging WG</a:t>
            </a:r>
            <a:br>
              <a:rPr lang="en-US" sz="3000" kern="0" dirty="0" smtClean="0">
                <a:latin typeface="Verdana"/>
                <a:sym typeface="Verdana" charset="0"/>
              </a:rPr>
            </a:br>
            <a:r>
              <a:rPr lang="en-US" sz="3000" kern="0" dirty="0" smtClean="0">
                <a:latin typeface="Verdana"/>
                <a:sym typeface="Verdana" charset="0"/>
              </a:rPr>
              <a:t>Meeting Agenda May 15</a:t>
            </a:r>
            <a:endParaRPr lang="en-US" sz="3000" kern="0" dirty="0">
              <a:latin typeface="Verdana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257800"/>
          </a:xfrm>
        </p:spPr>
        <p:txBody>
          <a:bodyPr/>
          <a:lstStyle/>
          <a:p>
            <a:r>
              <a:rPr lang="en-US" dirty="0" smtClean="0"/>
              <a:t>Chair: Ron Nevo (Samsung)</a:t>
            </a:r>
          </a:p>
          <a:p>
            <a:r>
              <a:rPr lang="en-US" dirty="0" smtClean="0"/>
              <a:t>Vice Chair: Bill Wagner (TIC)</a:t>
            </a:r>
          </a:p>
          <a:p>
            <a:r>
              <a:rPr lang="en-US" dirty="0" smtClean="0"/>
              <a:t>Secretary: Michael Sweet (Apple)</a:t>
            </a:r>
          </a:p>
          <a:p>
            <a:r>
              <a:rPr lang="en-US" dirty="0" smtClean="0"/>
              <a:t>Document Editor Volunteers:</a:t>
            </a:r>
          </a:p>
          <a:p>
            <a:pPr lvl="1"/>
            <a:r>
              <a:rPr lang="en-US" dirty="0" smtClean="0"/>
              <a:t>Larry Upthegrove: Cloud Imaging Requirements and Model</a:t>
            </a:r>
          </a:p>
          <a:p>
            <a:pPr lvl="1"/>
            <a:r>
              <a:rPr lang="en-US" dirty="0" smtClean="0"/>
              <a:t>Ron Nevo (Samsung): Cloud Imaging Requirements and Model</a:t>
            </a:r>
          </a:p>
          <a:p>
            <a:pPr lvl="1"/>
            <a:r>
              <a:rPr lang="en-US" dirty="0" smtClean="0"/>
              <a:t>Michael Sweet (Apple): Cloud Imaging Requirements and Model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2C942-65BD-4899-9DFE-4E55C3FD2DD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35849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8" lvl="0"/>
            <a:r>
              <a:rPr lang="en-US" sz="3000" kern="0" dirty="0" smtClean="0">
                <a:latin typeface="Verdana"/>
                <a:sym typeface="Verdana" charset="0"/>
              </a:rPr>
              <a:t>Officers &amp; Editors</a:t>
            </a:r>
            <a:endParaRPr lang="en-US" sz="3000" kern="0" dirty="0">
              <a:latin typeface="Verdana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86400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r>
              <a:rPr lang="en-US" sz="1600" dirty="0" smtClean="0"/>
              <a:t>Continue </a:t>
            </a:r>
            <a:r>
              <a:rPr lang="en-US" sz="1600" dirty="0"/>
              <a:t>discussion of Model document on the cloud mailing list</a:t>
            </a:r>
          </a:p>
          <a:p>
            <a:r>
              <a:rPr lang="en-US" sz="1600" dirty="0" smtClean="0"/>
              <a:t>Action</a:t>
            </a:r>
            <a:r>
              <a:rPr lang="en-US" sz="1600" dirty="0"/>
              <a:t>: Bill to post correction as wd-cloud-charter-2013mmdd for approval by PWG steering committee</a:t>
            </a:r>
          </a:p>
          <a:p>
            <a:r>
              <a:rPr lang="en-US" sz="1600" dirty="0" smtClean="0"/>
              <a:t>Action</a:t>
            </a:r>
            <a:r>
              <a:rPr lang="en-US" sz="1600" dirty="0"/>
              <a:t>: Bill and Larry to work together to post updated Cloud Imaging Requirements and Model prior </a:t>
            </a:r>
            <a:r>
              <a:rPr lang="en-US" sz="1600" dirty="0" smtClean="0"/>
              <a:t>to the </a:t>
            </a:r>
            <a:r>
              <a:rPr lang="en-US" sz="1600" dirty="0"/>
              <a:t>face-to-face</a:t>
            </a:r>
          </a:p>
          <a:p>
            <a:r>
              <a:rPr lang="en-US" sz="1600" dirty="0" smtClean="0"/>
              <a:t>Action</a:t>
            </a:r>
            <a:r>
              <a:rPr lang="en-US" sz="1600" dirty="0"/>
              <a:t>: Bill and Ron to work together to post slides for Cloud Imaging WG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2C942-65BD-4899-9DFE-4E55C3FD2D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36766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lvl="0"/>
            <a:r>
              <a:rPr lang="en-US" sz="3000" kern="0" dirty="0" smtClean="0">
                <a:latin typeface="Verdana"/>
                <a:sym typeface="Verdana" charset="0"/>
              </a:rPr>
              <a:t>Action Items</a:t>
            </a:r>
            <a:endParaRPr lang="en-US" sz="3000" kern="0" dirty="0">
              <a:latin typeface="Verdana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991600" cy="5257800"/>
          </a:xfrm>
        </p:spPr>
        <p:txBody>
          <a:bodyPr/>
          <a:lstStyle/>
          <a:p>
            <a:r>
              <a:rPr lang="en-US" sz="2000" dirty="0" smtClean="0"/>
              <a:t>Charter</a:t>
            </a:r>
          </a:p>
          <a:p>
            <a:pPr lvl="1"/>
            <a:r>
              <a:rPr lang="en-US" sz="1600" dirty="0" smtClean="0"/>
              <a:t>Charter was changed, terminating the Cloud Printing Requirements and Model effort in favor of concentrating on Cloud Imaging Requirements and Model.</a:t>
            </a:r>
          </a:p>
          <a:p>
            <a:pPr lvl="1"/>
            <a:r>
              <a:rPr lang="en-US" sz="1800" dirty="0" smtClean="0"/>
              <a:t>Revised Charter approved by PWG Steering Committee: </a:t>
            </a:r>
            <a:r>
              <a:rPr lang="en-US" sz="1600" dirty="0" smtClean="0"/>
              <a:t>ftp://ftp.pwg.org/pub/pwg/cloud/charter/ch-cloud-charter-20130510.pdf </a:t>
            </a:r>
            <a:endParaRPr lang="en-US" sz="1800" dirty="0" smtClean="0"/>
          </a:p>
          <a:p>
            <a:r>
              <a:rPr lang="en-US" sz="2000" dirty="0" smtClean="0"/>
              <a:t>Cloud Printing Requirements and Model Specification </a:t>
            </a:r>
          </a:p>
          <a:p>
            <a:pPr lvl="1"/>
            <a:r>
              <a:rPr lang="en-US" sz="1600" dirty="0" smtClean="0"/>
              <a:t>Detailed Use Cases were again added</a:t>
            </a:r>
          </a:p>
          <a:p>
            <a:pPr lvl="1"/>
            <a:r>
              <a:rPr lang="en-US" sz="1600" dirty="0" smtClean="0"/>
              <a:t>Applicable Cloud User Operations identified</a:t>
            </a:r>
          </a:p>
          <a:p>
            <a:pPr lvl="1"/>
            <a:r>
              <a:rPr lang="en-US" sz="1600" dirty="0" smtClean="0"/>
              <a:t>New Cloud Print Manager Operations Defined</a:t>
            </a:r>
          </a:p>
          <a:p>
            <a:pPr lvl="1"/>
            <a:r>
              <a:rPr lang="en-US" sz="1600" dirty="0" smtClean="0"/>
              <a:t>Based on provisions in  IPP SIX draft, restriction on one Cloud Manager destination per Cloud Print Service was eliminated</a:t>
            </a:r>
          </a:p>
          <a:p>
            <a:pPr lvl="1"/>
            <a:r>
              <a:rPr lang="en-US" sz="1600" dirty="0" smtClean="0"/>
              <a:t>Decision to abandon effort and transfer  work done to date to Cloud Imaging Requirements and Model</a:t>
            </a:r>
          </a:p>
          <a:p>
            <a:r>
              <a:rPr lang="en-US" sz="2000" dirty="0" smtClean="0"/>
              <a:t>Cloud Imaging Requirements and Model Specification</a:t>
            </a:r>
          </a:p>
          <a:p>
            <a:pPr lvl="1"/>
            <a:r>
              <a:rPr lang="en-US" sz="1600" dirty="0" smtClean="0"/>
              <a:t>Initial draft modified to provide Interim draft reflecting decisions made for Cloud Printing Model</a:t>
            </a:r>
          </a:p>
          <a:p>
            <a:pPr lvl="1"/>
            <a:r>
              <a:rPr lang="en-US" sz="1600" dirty="0" smtClean="0"/>
              <a:t>Additional Use Cases and Operations up for discussion</a:t>
            </a:r>
          </a:p>
          <a:p>
            <a:pPr lvl="1"/>
            <a:r>
              <a:rPr lang="en-US" sz="1600" dirty="0" smtClean="0"/>
              <a:t>Further development necessary</a:t>
            </a:r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3E58-7004-4178-B357-7433346C813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Printing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2241-E11D-4C7C-AA26-E97B915747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990600" y="1390232"/>
          <a:ext cx="9982200" cy="6915568"/>
        </p:xfrm>
        <a:graphic>
          <a:graphicData uri="http://schemas.openxmlformats.org/presentationml/2006/ole">
            <p:oleObj spid="_x0000_s1025" name="Visio" r:id="rId3" imgW="16123596" imgH="11204365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Cloud&lt;</a:t>
            </a:r>
            <a:r>
              <a:rPr lang="en-US" i="1" dirty="0" smtClean="0"/>
              <a:t>services</a:t>
            </a:r>
            <a:r>
              <a:rPr lang="en-US" dirty="0" smtClean="0"/>
              <a:t>&gt;Model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2241-E11D-4C7C-AA26-E97B915747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-533400" y="1066800"/>
          <a:ext cx="9899104" cy="6858000"/>
        </p:xfrm>
        <a:graphic>
          <a:graphicData uri="http://schemas.openxmlformats.org/presentationml/2006/ole">
            <p:oleObj spid="_x0000_s31745" name="Visio" r:id="rId3" imgW="16123596" imgH="11204365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5257800"/>
          </a:xfrm>
        </p:spPr>
        <p:txBody>
          <a:bodyPr/>
          <a:lstStyle/>
          <a:p>
            <a:r>
              <a:rPr lang="en-US" sz="2400" dirty="0" smtClean="0"/>
              <a:t>Updated Charter</a:t>
            </a:r>
          </a:p>
          <a:p>
            <a:pPr lvl="1"/>
            <a:r>
              <a:rPr lang="en-US" sz="1600" u="sng" dirty="0">
                <a:hlinkClick r:id="rId3"/>
              </a:rPr>
              <a:t>ftp://</a:t>
            </a:r>
            <a:r>
              <a:rPr lang="en-US" sz="1600" u="sng" dirty="0" smtClean="0">
                <a:hlinkClick r:id="rId3"/>
              </a:rPr>
              <a:t>ftp.pwg.org/pub/pwg/cloud/wd/ch-cloud-charter-20130430.pdf</a:t>
            </a:r>
            <a:endParaRPr lang="en-US" sz="1600" dirty="0"/>
          </a:p>
          <a:p>
            <a:r>
              <a:rPr lang="en-US" sz="2400" dirty="0" smtClean="0"/>
              <a:t>Conceptual Questions</a:t>
            </a:r>
          </a:p>
          <a:p>
            <a:pPr lvl="1"/>
            <a:r>
              <a:rPr lang="en-US" sz="2000" dirty="0" smtClean="0"/>
              <a:t>Level and Naming of Cloud Imaging Service</a:t>
            </a:r>
          </a:p>
          <a:p>
            <a:pPr lvl="2"/>
            <a:r>
              <a:rPr lang="en-US" sz="1600" dirty="0" smtClean="0"/>
              <a:t>The Cloud-based ‘Imaging Service’  offers one or more of the identified Imaging Services to a User/Client.</a:t>
            </a:r>
          </a:p>
          <a:p>
            <a:pPr lvl="2"/>
            <a:r>
              <a:rPr lang="en-US" sz="1600" dirty="0" smtClean="0"/>
              <a:t>Do we agree that it may (must?) offer a System Control Service  to a User/Client with proper authority?</a:t>
            </a:r>
          </a:p>
          <a:p>
            <a:pPr lvl="2"/>
            <a:r>
              <a:rPr lang="en-US" sz="1600" dirty="0" smtClean="0"/>
              <a:t>If the cloud entity offers a System Control Service as well as one or more standard Imaging Services, do we agree that such control is of the Cloud System object, not the system the Imaging Device?</a:t>
            </a:r>
          </a:p>
          <a:p>
            <a:pPr lvl="2"/>
            <a:r>
              <a:rPr lang="en-US" sz="1600" dirty="0" smtClean="0"/>
              <a:t>Do we agree that the Cloud Imaging Service is conceptually an Imaging System (or at the same level as a System Object)? </a:t>
            </a:r>
          </a:p>
          <a:p>
            <a:pPr lvl="2"/>
            <a:r>
              <a:rPr lang="en-US" sz="1600" dirty="0" smtClean="0"/>
              <a:t>If so, what is an appropriate name?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3E58-7004-4178-B357-7433346C813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ified Cloud Imaging diagra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1219200"/>
            <a:ext cx="9144000" cy="6139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Printing with Imaging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2241-E11D-4C7C-AA26-E97B915747F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MS April Meeti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C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gram Slide">
      <a:majorFont>
        <a:latin typeface="Verdana"/>
        <a:ea typeface="ヒラギノ角ゴ ProN W3"/>
        <a:cs typeface="ヒラギノ角ゴ ProN W3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iagram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-Column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C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2-Column Slide">
      <a:majorFont>
        <a:latin typeface="Verdana"/>
        <a:ea typeface="ヒラギノ角ゴ ProN W3"/>
        <a:cs typeface="ヒラギノ角ゴ ProN W3"/>
      </a:majorFont>
      <a:minorFont>
        <a:latin typeface="Verdan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-Colum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WIMS April Meeting</Template>
  <TotalTime>6706</TotalTime>
  <Pages>0</Pages>
  <Words>887</Words>
  <Characters>0</Characters>
  <Application>Microsoft Office PowerPoint</Application>
  <PresentationFormat>On-screen Show (4:3)</PresentationFormat>
  <Lines>0</Lines>
  <Paragraphs>131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WIMS April Meeting</vt:lpstr>
      <vt:lpstr>2-Column Slide</vt:lpstr>
      <vt:lpstr>Visio</vt:lpstr>
      <vt:lpstr>    Cloud Imaging Working Group</vt:lpstr>
      <vt:lpstr>Slide 2</vt:lpstr>
      <vt:lpstr>Slide 3</vt:lpstr>
      <vt:lpstr>Slide 4</vt:lpstr>
      <vt:lpstr>Status</vt:lpstr>
      <vt:lpstr>Cloud Printing Model</vt:lpstr>
      <vt:lpstr>Cloud&lt;services&gt;Model</vt:lpstr>
      <vt:lpstr>Discussion Items</vt:lpstr>
      <vt:lpstr>Replace Printing with Imaging</vt:lpstr>
      <vt:lpstr>Semantic Model System</vt:lpstr>
      <vt:lpstr>Discussion Items</vt:lpstr>
      <vt:lpstr>Cloud Imaging Requirements and Model</vt:lpstr>
      <vt:lpstr>Slide 13</vt:lpstr>
      <vt:lpstr>Cloud Imaging WG Participation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Workgroup for  Imaging Management Solutions (WIMS/PMP)</dc:title>
  <dc:creator>WAM</dc:creator>
  <cp:lastModifiedBy>Bill Laptop</cp:lastModifiedBy>
  <cp:revision>205</cp:revision>
  <dcterms:created xsi:type="dcterms:W3CDTF">2011-03-28T13:24:21Z</dcterms:created>
  <dcterms:modified xsi:type="dcterms:W3CDTF">2013-05-15T15:03:53Z</dcterms:modified>
</cp:coreProperties>
</file>