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Default Extension="png" ContentType="image/png"/>
  <Override PartName="/ppt/slideLayouts/slideLayout49.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08" r:id="rId2"/>
    <p:sldMasterId id="2147483649" r:id="rId3"/>
    <p:sldMasterId id="2147483651" r:id="rId4"/>
    <p:sldMasterId id="2147483652" r:id="rId5"/>
  </p:sldMasterIdLst>
  <p:notesMasterIdLst>
    <p:notesMasterId r:id="rId24"/>
  </p:notesMasterIdLst>
  <p:sldIdLst>
    <p:sldId id="309" r:id="rId6"/>
    <p:sldId id="333" r:id="rId7"/>
    <p:sldId id="331" r:id="rId8"/>
    <p:sldId id="332" r:id="rId9"/>
    <p:sldId id="346" r:id="rId10"/>
    <p:sldId id="344" r:id="rId11"/>
    <p:sldId id="347" r:id="rId12"/>
    <p:sldId id="348" r:id="rId13"/>
    <p:sldId id="345" r:id="rId14"/>
    <p:sldId id="343" r:id="rId15"/>
    <p:sldId id="349" r:id="rId16"/>
    <p:sldId id="350" r:id="rId17"/>
    <p:sldId id="351" r:id="rId18"/>
    <p:sldId id="352" r:id="rId19"/>
    <p:sldId id="353" r:id="rId20"/>
    <p:sldId id="330" r:id="rId21"/>
    <p:sldId id="342" r:id="rId22"/>
    <p:sldId id="328" r:id="rId23"/>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780"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541ACF-565A-4807-9905-49303F3ED2EE}" type="datetimeFigureOut">
              <a:rPr lang="en-US" smtClean="0"/>
              <a:pPr/>
              <a:t>1/27/2015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AF8924-4669-4AF8-A6BC-3D0D137EFF93}" type="slidenum">
              <a:rPr lang="en-US" smtClean="0"/>
              <a:pPr/>
              <a:t>‹#›</a:t>
            </a:fld>
            <a:endParaRPr lang="en-US" dirty="0"/>
          </a:p>
        </p:txBody>
      </p:sp>
    </p:spTree>
    <p:extLst>
      <p:ext uri="{BB962C8B-B14F-4D97-AF65-F5344CB8AC3E}">
        <p14:creationId xmlns="" xmlns:p14="http://schemas.microsoft.com/office/powerpoint/2010/main" val="3831637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AF8924-4669-4AF8-A6BC-3D0D137EFF93}" type="slidenum">
              <a:rPr lang="en-US" smtClean="0"/>
              <a:pPr/>
              <a:t>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AF8924-4669-4AF8-A6BC-3D0D137EFF93}" type="slidenum">
              <a:rPr lang="en-US" smtClean="0"/>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AF8924-4669-4AF8-A6BC-3D0D137EFF93}" type="slidenum">
              <a:rPr lang="en-US" smtClean="0"/>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AF8924-4669-4AF8-A6BC-3D0D137EFF93}" type="slidenum">
              <a:rPr lang="en-US" smtClean="0"/>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AF8924-4669-4AF8-A6BC-3D0D137EFF93}" type="slidenum">
              <a:rPr lang="en-US" smtClean="0"/>
              <a:pPr/>
              <a:t>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AF8924-4669-4AF8-A6BC-3D0D137EFF93}"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9C33813E-13E2-48FB-A8E5-6BAD491A6256}" type="slidenum">
              <a:rPr lang="en-US"/>
              <a:pPr/>
              <a:t>‹#›</a:t>
            </a:fld>
            <a:endParaRPr lang="en-US" dirty="0"/>
          </a:p>
        </p:txBody>
      </p:sp>
    </p:spTree>
    <p:extLst>
      <p:ext uri="{BB962C8B-B14F-4D97-AF65-F5344CB8AC3E}">
        <p14:creationId xmlns="" xmlns:p14="http://schemas.microsoft.com/office/powerpoint/2010/main" val="75937338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992F0FF6-3F8E-48B4-8D15-2389F8F74930}" type="slidenum">
              <a:rPr lang="en-US"/>
              <a:pPr/>
              <a:t>‹#›</a:t>
            </a:fld>
            <a:endParaRPr lang="en-US" dirty="0"/>
          </a:p>
        </p:txBody>
      </p:sp>
    </p:spTree>
    <p:extLst>
      <p:ext uri="{BB962C8B-B14F-4D97-AF65-F5344CB8AC3E}">
        <p14:creationId xmlns="" xmlns:p14="http://schemas.microsoft.com/office/powerpoint/2010/main" val="137435297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59C0668-5BF1-465E-A2D9-F3EE19A6B72C}" type="slidenum">
              <a:rPr lang="en-US"/>
              <a:pPr/>
              <a:t>‹#›</a:t>
            </a:fld>
            <a:endParaRPr lang="en-US" dirty="0"/>
          </a:p>
        </p:txBody>
      </p:sp>
    </p:spTree>
    <p:extLst>
      <p:ext uri="{BB962C8B-B14F-4D97-AF65-F5344CB8AC3E}">
        <p14:creationId xmlns="" xmlns:p14="http://schemas.microsoft.com/office/powerpoint/2010/main" val="219235469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1041D-9AFD-4EB5-809B-DC23E382F015}" type="datetimeFigureOut">
              <a:rPr lang="en-US" smtClean="0"/>
              <a:pPr/>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2EE04-FDF7-463F-AA0C-9AD582752E5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1041D-9AFD-4EB5-809B-DC23E382F015}" type="datetimeFigureOut">
              <a:rPr lang="en-US" smtClean="0"/>
              <a:pPr/>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2EE04-FDF7-463F-AA0C-9AD582752E5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1041D-9AFD-4EB5-809B-DC23E382F015}" type="datetimeFigureOut">
              <a:rPr lang="en-US" smtClean="0"/>
              <a:pPr/>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2EE04-FDF7-463F-AA0C-9AD582752E5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1041D-9AFD-4EB5-809B-DC23E382F015}" type="datetimeFigureOut">
              <a:rPr lang="en-US" smtClean="0"/>
              <a:pPr/>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2EE04-FDF7-463F-AA0C-9AD582752E5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1041D-9AFD-4EB5-809B-DC23E382F015}" type="datetimeFigureOut">
              <a:rPr lang="en-US" smtClean="0"/>
              <a:pPr/>
              <a:t>1/27/2015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E2EE04-FDF7-463F-AA0C-9AD582752E57}"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1041D-9AFD-4EB5-809B-DC23E382F015}" type="datetimeFigureOut">
              <a:rPr lang="en-US" smtClean="0"/>
              <a:pPr/>
              <a:t>1/27/2015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E2EE04-FDF7-463F-AA0C-9AD582752E57}"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1041D-9AFD-4EB5-809B-DC23E382F015}" type="datetimeFigureOut">
              <a:rPr lang="en-US" smtClean="0"/>
              <a:pPr/>
              <a:t>1/27/2015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E2EE04-FDF7-463F-AA0C-9AD582752E57}"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1041D-9AFD-4EB5-809B-DC23E382F015}" type="datetimeFigureOut">
              <a:rPr lang="en-US" smtClean="0"/>
              <a:pPr/>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2EE04-FDF7-463F-AA0C-9AD582752E5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42F5E12-8465-47C7-BD3F-3A2891891C76}" type="slidenum">
              <a:rPr lang="en-US"/>
              <a:pPr/>
              <a:t>‹#›</a:t>
            </a:fld>
            <a:endParaRPr lang="en-US" dirty="0"/>
          </a:p>
        </p:txBody>
      </p:sp>
    </p:spTree>
    <p:extLst>
      <p:ext uri="{BB962C8B-B14F-4D97-AF65-F5344CB8AC3E}">
        <p14:creationId xmlns="" xmlns:p14="http://schemas.microsoft.com/office/powerpoint/2010/main" val="3443932182"/>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1041D-9AFD-4EB5-809B-DC23E382F015}" type="datetimeFigureOut">
              <a:rPr lang="en-US" smtClean="0"/>
              <a:pPr/>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2EE04-FDF7-463F-AA0C-9AD582752E57}"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1041D-9AFD-4EB5-809B-DC23E382F015}" type="datetimeFigureOut">
              <a:rPr lang="en-US" smtClean="0"/>
              <a:pPr/>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2EE04-FDF7-463F-AA0C-9AD582752E57}"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1041D-9AFD-4EB5-809B-DC23E382F015}" type="datetimeFigureOut">
              <a:rPr lang="en-US" smtClean="0"/>
              <a:pPr/>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2EE04-FDF7-463F-AA0C-9AD582752E57}"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651EEE1F-98FE-4731-ACC5-A6488B093937}" type="slidenum">
              <a:rPr lang="en-US"/>
              <a:pPr/>
              <a:t>‹#›</a:t>
            </a:fld>
            <a:endParaRPr lang="en-US" dirty="0"/>
          </a:p>
        </p:txBody>
      </p:sp>
    </p:spTree>
    <p:extLst>
      <p:ext uri="{BB962C8B-B14F-4D97-AF65-F5344CB8AC3E}">
        <p14:creationId xmlns="" xmlns:p14="http://schemas.microsoft.com/office/powerpoint/2010/main" val="260522342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515893A-B562-4466-817A-9C38CBA47416}" type="slidenum">
              <a:rPr lang="en-US"/>
              <a:pPr/>
              <a:t>‹#›</a:t>
            </a:fld>
            <a:endParaRPr lang="en-US" dirty="0"/>
          </a:p>
        </p:txBody>
      </p:sp>
    </p:spTree>
    <p:extLst>
      <p:ext uri="{BB962C8B-B14F-4D97-AF65-F5344CB8AC3E}">
        <p14:creationId xmlns="" xmlns:p14="http://schemas.microsoft.com/office/powerpoint/2010/main" val="182914780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D4E24E44-A043-4A76-A577-4054295A96BC}" type="slidenum">
              <a:rPr lang="en-US"/>
              <a:pPr/>
              <a:t>‹#›</a:t>
            </a:fld>
            <a:endParaRPr lang="en-US" dirty="0"/>
          </a:p>
        </p:txBody>
      </p:sp>
    </p:spTree>
    <p:extLst>
      <p:ext uri="{BB962C8B-B14F-4D97-AF65-F5344CB8AC3E}">
        <p14:creationId xmlns="" xmlns:p14="http://schemas.microsoft.com/office/powerpoint/2010/main" val="408743572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46F58C2D-1750-4BBC-B4B0-230B0224099F}" type="slidenum">
              <a:rPr lang="en-US"/>
              <a:pPr/>
              <a:t>‹#›</a:t>
            </a:fld>
            <a:endParaRPr lang="en-US" dirty="0"/>
          </a:p>
        </p:txBody>
      </p:sp>
    </p:spTree>
    <p:extLst>
      <p:ext uri="{BB962C8B-B14F-4D97-AF65-F5344CB8AC3E}">
        <p14:creationId xmlns="" xmlns:p14="http://schemas.microsoft.com/office/powerpoint/2010/main" val="2182497443"/>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C8F9459-5E74-4771-A1D5-8F523A8CE13C}" type="slidenum">
              <a:rPr lang="en-US"/>
              <a:pPr/>
              <a:t>‹#›</a:t>
            </a:fld>
            <a:endParaRPr lang="en-US" dirty="0"/>
          </a:p>
        </p:txBody>
      </p:sp>
    </p:spTree>
    <p:extLst>
      <p:ext uri="{BB962C8B-B14F-4D97-AF65-F5344CB8AC3E}">
        <p14:creationId xmlns="" xmlns:p14="http://schemas.microsoft.com/office/powerpoint/2010/main" val="363804779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F60923A2-CDE0-4087-88CA-685E8789AFF3}" type="slidenum">
              <a:rPr lang="en-US"/>
              <a:pPr/>
              <a:t>‹#›</a:t>
            </a:fld>
            <a:endParaRPr lang="en-US" dirty="0"/>
          </a:p>
        </p:txBody>
      </p:sp>
    </p:spTree>
    <p:extLst>
      <p:ext uri="{BB962C8B-B14F-4D97-AF65-F5344CB8AC3E}">
        <p14:creationId xmlns="" xmlns:p14="http://schemas.microsoft.com/office/powerpoint/2010/main" val="4002985195"/>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9953DB8-4A2B-4093-983E-671CD7B64B98}" type="slidenum">
              <a:rPr lang="en-US"/>
              <a:pPr/>
              <a:t>‹#›</a:t>
            </a:fld>
            <a:endParaRPr lang="en-US" dirty="0"/>
          </a:p>
        </p:txBody>
      </p:sp>
    </p:spTree>
    <p:extLst>
      <p:ext uri="{BB962C8B-B14F-4D97-AF65-F5344CB8AC3E}">
        <p14:creationId xmlns="" xmlns:p14="http://schemas.microsoft.com/office/powerpoint/2010/main" val="216812976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7B75CF8C-178A-4078-924C-3295E6AC2D25}" type="slidenum">
              <a:rPr lang="en-US"/>
              <a:pPr/>
              <a:t>‹#›</a:t>
            </a:fld>
            <a:endParaRPr lang="en-US" dirty="0"/>
          </a:p>
        </p:txBody>
      </p:sp>
    </p:spTree>
    <p:extLst>
      <p:ext uri="{BB962C8B-B14F-4D97-AF65-F5344CB8AC3E}">
        <p14:creationId xmlns="" xmlns:p14="http://schemas.microsoft.com/office/powerpoint/2010/main" val="218103315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1101A86A-D7A5-4FEF-9E59-801D8CF36BE8}" type="slidenum">
              <a:rPr lang="en-US"/>
              <a:pPr/>
              <a:t>‹#›</a:t>
            </a:fld>
            <a:endParaRPr lang="en-US" dirty="0"/>
          </a:p>
        </p:txBody>
      </p:sp>
    </p:spTree>
    <p:extLst>
      <p:ext uri="{BB962C8B-B14F-4D97-AF65-F5344CB8AC3E}">
        <p14:creationId xmlns="" xmlns:p14="http://schemas.microsoft.com/office/powerpoint/2010/main" val="143650917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89F1247B-8A19-45E7-B7ED-FDE5072BC2BE}" type="slidenum">
              <a:rPr lang="en-US"/>
              <a:pPr/>
              <a:t>‹#›</a:t>
            </a:fld>
            <a:endParaRPr lang="en-US" dirty="0"/>
          </a:p>
        </p:txBody>
      </p:sp>
    </p:spTree>
    <p:extLst>
      <p:ext uri="{BB962C8B-B14F-4D97-AF65-F5344CB8AC3E}">
        <p14:creationId xmlns="" xmlns:p14="http://schemas.microsoft.com/office/powerpoint/2010/main" val="467373939"/>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111558D-76A8-4126-8ECF-4258973621A2}" type="slidenum">
              <a:rPr lang="en-US"/>
              <a:pPr/>
              <a:t>‹#›</a:t>
            </a:fld>
            <a:endParaRPr lang="en-US" dirty="0"/>
          </a:p>
        </p:txBody>
      </p:sp>
    </p:spTree>
    <p:extLst>
      <p:ext uri="{BB962C8B-B14F-4D97-AF65-F5344CB8AC3E}">
        <p14:creationId xmlns="" xmlns:p14="http://schemas.microsoft.com/office/powerpoint/2010/main" val="1140332392"/>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0E47A2F-625A-44DC-ADFB-1878E8160079}" type="slidenum">
              <a:rPr lang="en-US"/>
              <a:pPr/>
              <a:t>‹#›</a:t>
            </a:fld>
            <a:endParaRPr lang="en-US" dirty="0"/>
          </a:p>
        </p:txBody>
      </p:sp>
    </p:spTree>
    <p:extLst>
      <p:ext uri="{BB962C8B-B14F-4D97-AF65-F5344CB8AC3E}">
        <p14:creationId xmlns="" xmlns:p14="http://schemas.microsoft.com/office/powerpoint/2010/main" val="3507742009"/>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BD895A0F-3D98-4B99-BBE8-255B0D99533F}" type="slidenum">
              <a:rPr lang="en-US"/>
              <a:pPr/>
              <a:t>‹#›</a:t>
            </a:fld>
            <a:endParaRPr lang="en-US" dirty="0"/>
          </a:p>
        </p:txBody>
      </p:sp>
    </p:spTree>
    <p:extLst>
      <p:ext uri="{BB962C8B-B14F-4D97-AF65-F5344CB8AC3E}">
        <p14:creationId xmlns="" xmlns:p14="http://schemas.microsoft.com/office/powerpoint/2010/main" val="2707998034"/>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0E73715-14A6-45BC-B6B9-252414C543E7}" type="slidenum">
              <a:rPr lang="en-US"/>
              <a:pPr/>
              <a:t>‹#›</a:t>
            </a:fld>
            <a:endParaRPr lang="en-US" dirty="0"/>
          </a:p>
        </p:txBody>
      </p:sp>
    </p:spTree>
    <p:extLst>
      <p:ext uri="{BB962C8B-B14F-4D97-AF65-F5344CB8AC3E}">
        <p14:creationId xmlns="" xmlns:p14="http://schemas.microsoft.com/office/powerpoint/2010/main" val="2321388982"/>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8F905A93-69DC-4CC5-B18C-58EE405E09F4}" type="slidenum">
              <a:rPr lang="en-US"/>
              <a:pPr/>
              <a:t>‹#›</a:t>
            </a:fld>
            <a:endParaRPr lang="en-US" dirty="0"/>
          </a:p>
        </p:txBody>
      </p:sp>
    </p:spTree>
    <p:extLst>
      <p:ext uri="{BB962C8B-B14F-4D97-AF65-F5344CB8AC3E}">
        <p14:creationId xmlns="" xmlns:p14="http://schemas.microsoft.com/office/powerpoint/2010/main" val="319130112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3CEBCF1A-AAB6-4D0B-8380-099786166DB3}" type="slidenum">
              <a:rPr lang="en-US"/>
              <a:pPr/>
              <a:t>‹#›</a:t>
            </a:fld>
            <a:endParaRPr lang="en-US" dirty="0"/>
          </a:p>
        </p:txBody>
      </p:sp>
    </p:spTree>
    <p:extLst>
      <p:ext uri="{BB962C8B-B14F-4D97-AF65-F5344CB8AC3E}">
        <p14:creationId xmlns="" xmlns:p14="http://schemas.microsoft.com/office/powerpoint/2010/main" val="740477839"/>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5D7A2ACD-A881-482D-A2A5-078019A06F2B}" type="slidenum">
              <a:rPr lang="en-US"/>
              <a:pPr/>
              <a:t>‹#›</a:t>
            </a:fld>
            <a:endParaRPr lang="en-US" dirty="0"/>
          </a:p>
        </p:txBody>
      </p:sp>
    </p:spTree>
    <p:extLst>
      <p:ext uri="{BB962C8B-B14F-4D97-AF65-F5344CB8AC3E}">
        <p14:creationId xmlns="" xmlns:p14="http://schemas.microsoft.com/office/powerpoint/2010/main" val="1129548709"/>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9EFB6550-304A-44AA-92E1-CAFD2EB5CE98}" type="slidenum">
              <a:rPr lang="en-US"/>
              <a:pPr/>
              <a:t>‹#›</a:t>
            </a:fld>
            <a:endParaRPr lang="en-US" dirty="0"/>
          </a:p>
        </p:txBody>
      </p:sp>
    </p:spTree>
    <p:extLst>
      <p:ext uri="{BB962C8B-B14F-4D97-AF65-F5344CB8AC3E}">
        <p14:creationId xmlns="" xmlns:p14="http://schemas.microsoft.com/office/powerpoint/2010/main" val="126343243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618F0645-3BDE-43F3-A0DF-D113A5240F6C}" type="slidenum">
              <a:rPr lang="en-US"/>
              <a:pPr/>
              <a:t>‹#›</a:t>
            </a:fld>
            <a:endParaRPr lang="en-US" dirty="0"/>
          </a:p>
        </p:txBody>
      </p:sp>
    </p:spTree>
    <p:extLst>
      <p:ext uri="{BB962C8B-B14F-4D97-AF65-F5344CB8AC3E}">
        <p14:creationId xmlns="" xmlns:p14="http://schemas.microsoft.com/office/powerpoint/2010/main" val="2870013325"/>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C145363E-DD53-4291-BFE2-431072754889}" type="slidenum">
              <a:rPr lang="en-US"/>
              <a:pPr/>
              <a:t>‹#›</a:t>
            </a:fld>
            <a:endParaRPr lang="en-US" dirty="0"/>
          </a:p>
        </p:txBody>
      </p:sp>
    </p:spTree>
    <p:extLst>
      <p:ext uri="{BB962C8B-B14F-4D97-AF65-F5344CB8AC3E}">
        <p14:creationId xmlns="" xmlns:p14="http://schemas.microsoft.com/office/powerpoint/2010/main" val="1329287687"/>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FE404E86-4886-4110-995C-DBB481223BD6}" type="slidenum">
              <a:rPr lang="en-US"/>
              <a:pPr/>
              <a:t>‹#›</a:t>
            </a:fld>
            <a:endParaRPr lang="en-US" dirty="0"/>
          </a:p>
        </p:txBody>
      </p:sp>
    </p:spTree>
    <p:extLst>
      <p:ext uri="{BB962C8B-B14F-4D97-AF65-F5344CB8AC3E}">
        <p14:creationId xmlns="" xmlns:p14="http://schemas.microsoft.com/office/powerpoint/2010/main" val="2707243960"/>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A16EACBF-2CD3-452A-AD42-889032837A9F}" type="slidenum">
              <a:rPr lang="en-US"/>
              <a:pPr/>
              <a:t>‹#›</a:t>
            </a:fld>
            <a:endParaRPr lang="en-US" dirty="0"/>
          </a:p>
        </p:txBody>
      </p:sp>
    </p:spTree>
    <p:extLst>
      <p:ext uri="{BB962C8B-B14F-4D97-AF65-F5344CB8AC3E}">
        <p14:creationId xmlns="" xmlns:p14="http://schemas.microsoft.com/office/powerpoint/2010/main" val="3925672510"/>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483A44E-E417-40B6-B14A-69C246E34E19}" type="slidenum">
              <a:rPr lang="en-US"/>
              <a:pPr/>
              <a:t>‹#›</a:t>
            </a:fld>
            <a:endParaRPr lang="en-US" dirty="0"/>
          </a:p>
        </p:txBody>
      </p:sp>
    </p:spTree>
    <p:extLst>
      <p:ext uri="{BB962C8B-B14F-4D97-AF65-F5344CB8AC3E}">
        <p14:creationId xmlns="" xmlns:p14="http://schemas.microsoft.com/office/powerpoint/2010/main" val="785915676"/>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61B8DEE-B509-4931-A9B1-8503B1196D63}" type="slidenum">
              <a:rPr lang="en-US"/>
              <a:pPr/>
              <a:t>‹#›</a:t>
            </a:fld>
            <a:endParaRPr lang="en-US" dirty="0"/>
          </a:p>
        </p:txBody>
      </p:sp>
    </p:spTree>
    <p:extLst>
      <p:ext uri="{BB962C8B-B14F-4D97-AF65-F5344CB8AC3E}">
        <p14:creationId xmlns="" xmlns:p14="http://schemas.microsoft.com/office/powerpoint/2010/main" val="3531027804"/>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6C896854-DB50-4462-9CF4-0564C8F2FC61}" type="slidenum">
              <a:rPr lang="en-US"/>
              <a:pPr/>
              <a:t>‹#›</a:t>
            </a:fld>
            <a:endParaRPr lang="en-US" dirty="0"/>
          </a:p>
        </p:txBody>
      </p:sp>
    </p:spTree>
    <p:extLst>
      <p:ext uri="{BB962C8B-B14F-4D97-AF65-F5344CB8AC3E}">
        <p14:creationId xmlns="" xmlns:p14="http://schemas.microsoft.com/office/powerpoint/2010/main" val="2141465860"/>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5270F6A-7D10-4FBC-A053-8746D8D9F1A4}" type="slidenum">
              <a:rPr lang="en-US"/>
              <a:pPr/>
              <a:t>‹#›</a:t>
            </a:fld>
            <a:endParaRPr lang="en-US" dirty="0"/>
          </a:p>
        </p:txBody>
      </p:sp>
    </p:spTree>
    <p:extLst>
      <p:ext uri="{BB962C8B-B14F-4D97-AF65-F5344CB8AC3E}">
        <p14:creationId xmlns="" xmlns:p14="http://schemas.microsoft.com/office/powerpoint/2010/main" val="1830943330"/>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37BF3548-8C33-4C74-AF5B-954C6FD84750}" type="slidenum">
              <a:rPr lang="en-US"/>
              <a:pPr/>
              <a:t>‹#›</a:t>
            </a:fld>
            <a:endParaRPr lang="en-US" dirty="0"/>
          </a:p>
        </p:txBody>
      </p:sp>
    </p:spTree>
    <p:extLst>
      <p:ext uri="{BB962C8B-B14F-4D97-AF65-F5344CB8AC3E}">
        <p14:creationId xmlns="" xmlns:p14="http://schemas.microsoft.com/office/powerpoint/2010/main" val="1546759696"/>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19469896-08A2-4CCA-A167-0E159E09364D}" type="slidenum">
              <a:rPr lang="en-US"/>
              <a:pPr/>
              <a:t>‹#›</a:t>
            </a:fld>
            <a:endParaRPr lang="en-US" dirty="0"/>
          </a:p>
        </p:txBody>
      </p:sp>
    </p:spTree>
    <p:extLst>
      <p:ext uri="{BB962C8B-B14F-4D97-AF65-F5344CB8AC3E}">
        <p14:creationId xmlns="" xmlns:p14="http://schemas.microsoft.com/office/powerpoint/2010/main" val="785522264"/>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EA12059A-74EA-4EE1-A012-10A61F28438A}" type="slidenum">
              <a:rPr lang="en-US"/>
              <a:pPr/>
              <a:t>‹#›</a:t>
            </a:fld>
            <a:endParaRPr lang="en-US" dirty="0"/>
          </a:p>
        </p:txBody>
      </p:sp>
    </p:spTree>
    <p:extLst>
      <p:ext uri="{BB962C8B-B14F-4D97-AF65-F5344CB8AC3E}">
        <p14:creationId xmlns="" xmlns:p14="http://schemas.microsoft.com/office/powerpoint/2010/main" val="87378551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88939DA-9AC6-436C-AD1A-F9D3C2679BF9}" type="slidenum">
              <a:rPr lang="en-US"/>
              <a:pPr/>
              <a:t>‹#›</a:t>
            </a:fld>
            <a:endParaRPr lang="en-US" dirty="0"/>
          </a:p>
        </p:txBody>
      </p:sp>
    </p:spTree>
    <p:extLst>
      <p:ext uri="{BB962C8B-B14F-4D97-AF65-F5344CB8AC3E}">
        <p14:creationId xmlns="" xmlns:p14="http://schemas.microsoft.com/office/powerpoint/2010/main" val="3596679461"/>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B8F46F15-95BA-4A0B-8B42-A39B4D857EAF}" type="slidenum">
              <a:rPr lang="en-US"/>
              <a:pPr/>
              <a:t>‹#›</a:t>
            </a:fld>
            <a:endParaRPr lang="en-US" dirty="0"/>
          </a:p>
        </p:txBody>
      </p:sp>
    </p:spTree>
    <p:extLst>
      <p:ext uri="{BB962C8B-B14F-4D97-AF65-F5344CB8AC3E}">
        <p14:creationId xmlns="" xmlns:p14="http://schemas.microsoft.com/office/powerpoint/2010/main" val="267692877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964A174E-E2A9-43BC-A786-CDB1443B52B7}" type="slidenum">
              <a:rPr lang="en-US"/>
              <a:pPr/>
              <a:t>‹#›</a:t>
            </a:fld>
            <a:endParaRPr lang="en-US" dirty="0"/>
          </a:p>
        </p:txBody>
      </p:sp>
    </p:spTree>
    <p:extLst>
      <p:ext uri="{BB962C8B-B14F-4D97-AF65-F5344CB8AC3E}">
        <p14:creationId xmlns="" xmlns:p14="http://schemas.microsoft.com/office/powerpoint/2010/main" val="23592274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1DF53A46-70E2-4C40-8284-1EB8170508F5}" type="slidenum">
              <a:rPr lang="en-US"/>
              <a:pPr/>
              <a:t>‹#›</a:t>
            </a:fld>
            <a:endParaRPr lang="en-US" dirty="0"/>
          </a:p>
        </p:txBody>
      </p:sp>
    </p:spTree>
    <p:extLst>
      <p:ext uri="{BB962C8B-B14F-4D97-AF65-F5344CB8AC3E}">
        <p14:creationId xmlns="" xmlns:p14="http://schemas.microsoft.com/office/powerpoint/2010/main" val="2502047792"/>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8A0F0E9-D543-498E-97C7-028FBB3EC65C}" type="slidenum">
              <a:rPr lang="en-US"/>
              <a:pPr/>
              <a:t>‹#›</a:t>
            </a:fld>
            <a:endParaRPr lang="en-US" dirty="0"/>
          </a:p>
        </p:txBody>
      </p:sp>
    </p:spTree>
    <p:extLst>
      <p:ext uri="{BB962C8B-B14F-4D97-AF65-F5344CB8AC3E}">
        <p14:creationId xmlns="" xmlns:p14="http://schemas.microsoft.com/office/powerpoint/2010/main" val="3979703145"/>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FE0603C2-24A4-4DF5-90B9-317C3EE4EEBF}" type="slidenum">
              <a:rPr lang="en-US"/>
              <a:pPr/>
              <a:t>‹#›</a:t>
            </a:fld>
            <a:endParaRPr lang="en-US" dirty="0"/>
          </a:p>
        </p:txBody>
      </p:sp>
    </p:spTree>
    <p:extLst>
      <p:ext uri="{BB962C8B-B14F-4D97-AF65-F5344CB8AC3E}">
        <p14:creationId xmlns="" xmlns:p14="http://schemas.microsoft.com/office/powerpoint/2010/main" val="939772230"/>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CE4BBF4-2EF6-462E-A46B-81B94E0184D4}" type="slidenum">
              <a:rPr lang="en-US"/>
              <a:pPr/>
              <a:t>‹#›</a:t>
            </a:fld>
            <a:endParaRPr lang="en-US" dirty="0"/>
          </a:p>
        </p:txBody>
      </p:sp>
    </p:spTree>
    <p:extLst>
      <p:ext uri="{BB962C8B-B14F-4D97-AF65-F5344CB8AC3E}">
        <p14:creationId xmlns="" xmlns:p14="http://schemas.microsoft.com/office/powerpoint/2010/main" val="61722174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BD659D40-E0D1-4F69-A74A-A3B5847EAE04}" type="slidenum">
              <a:rPr lang="en-US"/>
              <a:pPr/>
              <a:t>‹#›</a:t>
            </a:fld>
            <a:endParaRPr lang="en-US" dirty="0"/>
          </a:p>
        </p:txBody>
      </p:sp>
    </p:spTree>
    <p:extLst>
      <p:ext uri="{BB962C8B-B14F-4D97-AF65-F5344CB8AC3E}">
        <p14:creationId xmlns="" xmlns:p14="http://schemas.microsoft.com/office/powerpoint/2010/main" val="64527939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ADBBB955-03E6-4CAC-B6E7-CE0A71E09DE3}" type="slidenum">
              <a:rPr lang="en-US"/>
              <a:pPr/>
              <a:t>‹#›</a:t>
            </a:fld>
            <a:endParaRPr lang="en-US" dirty="0"/>
          </a:p>
        </p:txBody>
      </p:sp>
    </p:spTree>
    <p:extLst>
      <p:ext uri="{BB962C8B-B14F-4D97-AF65-F5344CB8AC3E}">
        <p14:creationId xmlns="" xmlns:p14="http://schemas.microsoft.com/office/powerpoint/2010/main" val="319275869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A97179B-BB07-49D9-B576-DF75002F2FD0}" type="slidenum">
              <a:rPr lang="en-US"/>
              <a:pPr/>
              <a:t>‹#›</a:t>
            </a:fld>
            <a:endParaRPr lang="en-US" dirty="0"/>
          </a:p>
        </p:txBody>
      </p:sp>
    </p:spTree>
    <p:extLst>
      <p:ext uri="{BB962C8B-B14F-4D97-AF65-F5344CB8AC3E}">
        <p14:creationId xmlns="" xmlns:p14="http://schemas.microsoft.com/office/powerpoint/2010/main" val="164104911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9C9EA5C-3BAB-4A9E-B75B-6EF211235AE5}" type="slidenum">
              <a:rPr lang="en-US"/>
              <a:pPr/>
              <a:t>‹#›</a:t>
            </a:fld>
            <a:endParaRPr lang="en-US" dirty="0"/>
          </a:p>
        </p:txBody>
      </p:sp>
    </p:spTree>
    <p:extLst>
      <p:ext uri="{BB962C8B-B14F-4D97-AF65-F5344CB8AC3E}">
        <p14:creationId xmlns="" xmlns:p14="http://schemas.microsoft.com/office/powerpoint/2010/main" val="80458441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cs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fld id="{76036381-6B0B-4F91-97A5-7A335EB66D97}" type="slidenum">
              <a:rPr lang="en-US"/>
              <a:pPr/>
              <a:t>‹#›</a:t>
            </a:fld>
            <a:endParaRPr lang="en-US" dirty="0"/>
          </a:p>
        </p:txBody>
      </p:sp>
      <p:sp>
        <p:nvSpPr>
          <p:cNvPr id="1026" name="Rectangle 2"/>
          <p:cNvSpPr>
            <a:spLocks noGrp="1" noChangeArrowheads="1"/>
          </p:cNvSpPr>
          <p:nvPr>
            <p:ph type="title"/>
          </p:nvPr>
        </p:nvSpPr>
        <p:spPr bwMode="auto">
          <a:xfrm>
            <a:off x="457200" y="3187700"/>
            <a:ext cx="8229600" cy="1270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b" anchorCtr="0" compatLnSpc="1">
            <a:prstTxWarp prst="textNoShape">
              <a:avLst/>
            </a:prstTxWarp>
          </a:bodyPr>
          <a:lstStyle/>
          <a:p>
            <a:pPr lvl="0"/>
            <a:r>
              <a:rPr lang="en-US" smtClean="0">
                <a:sym typeface="Verdana" charset="0"/>
              </a:rPr>
              <a:t>Click to edit Master title style</a:t>
            </a:r>
          </a:p>
        </p:txBody>
      </p:sp>
      <p:sp>
        <p:nvSpPr>
          <p:cNvPr id="1027" name="Rectangle 3"/>
          <p:cNvSpPr>
            <a:spLocks noGrp="1" noChangeArrowheads="1"/>
          </p:cNvSpPr>
          <p:nvPr>
            <p:ph type="body" idx="1"/>
          </p:nvPr>
        </p:nvSpPr>
        <p:spPr bwMode="auto">
          <a:xfrm>
            <a:off x="457200" y="4445000"/>
            <a:ext cx="8229600" cy="2032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t" anchorCtr="0" compatLnSpc="1">
            <a:prstTxWarp prst="textNoShape">
              <a:avLst/>
            </a:prstTxWarp>
          </a:bodyPr>
          <a:lstStyle/>
          <a:p>
            <a:pPr lvl="0"/>
            <a:r>
              <a:rPr lang="en-US" smtClean="0">
                <a:sym typeface="Verdana" charset="0"/>
              </a:rPr>
              <a:t>Click to edit Master text styles</a:t>
            </a:r>
          </a:p>
          <a:p>
            <a:pPr lvl="1"/>
            <a:r>
              <a:rPr lang="en-US" smtClean="0">
                <a:sym typeface="Verdana" charset="0"/>
              </a:rPr>
              <a:t>Second level</a:t>
            </a:r>
          </a:p>
          <a:p>
            <a:pPr lvl="2"/>
            <a:r>
              <a:rPr lang="en-US" smtClean="0">
                <a:sym typeface="Verdana" charset="0"/>
              </a:rPr>
              <a:t>Third level</a:t>
            </a:r>
          </a:p>
          <a:p>
            <a:pPr lvl="3"/>
            <a:r>
              <a:rPr lang="en-US" smtClean="0">
                <a:sym typeface="Verdana" charset="0"/>
              </a:rPr>
              <a:t>Fourth level</a:t>
            </a:r>
          </a:p>
          <a:p>
            <a:pPr lvl="4"/>
            <a:r>
              <a:rPr lang="en-US" smtClean="0">
                <a:sym typeface="Verdana"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fontAlgn="base">
        <a:spcBef>
          <a:spcPct val="0"/>
        </a:spcBef>
        <a:spcAft>
          <a:spcPct val="0"/>
        </a:spcAft>
        <a:defRPr sz="3000">
          <a:solidFill>
            <a:schemeClr val="tx1"/>
          </a:solidFill>
          <a:latin typeface="+mj-lt"/>
          <a:ea typeface="+mj-ea"/>
          <a:cs typeface="+mj-cs"/>
          <a:sym typeface="Verdana" charset="0"/>
        </a:defRPr>
      </a:lvl1pPr>
      <a:lvl2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2pPr>
      <a:lvl3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3pPr>
      <a:lvl4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4pPr>
      <a:lvl5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fontAlgn="base">
        <a:spcBef>
          <a:spcPts val="600"/>
        </a:spcBef>
        <a:spcAft>
          <a:spcPct val="0"/>
        </a:spcAft>
        <a:defRPr sz="2400">
          <a:solidFill>
            <a:schemeClr val="tx1"/>
          </a:solidFill>
          <a:latin typeface="+mn-lt"/>
          <a:ea typeface="+mn-ea"/>
          <a:cs typeface="+mn-cs"/>
          <a:sym typeface="Verdana" charset="0"/>
        </a:defRPr>
      </a:lvl1pPr>
      <a:lvl2pPr marL="63500" indent="-63500" algn="l" rtl="0" fontAlgn="base">
        <a:spcBef>
          <a:spcPts val="500"/>
        </a:spcBef>
        <a:spcAft>
          <a:spcPct val="0"/>
        </a:spcAft>
        <a:defRPr sz="2400">
          <a:solidFill>
            <a:schemeClr val="tx1"/>
          </a:solidFill>
          <a:latin typeface="+mn-lt"/>
          <a:ea typeface="+mn-ea"/>
          <a:cs typeface="+mn-cs"/>
          <a:sym typeface="Verdana" charset="0"/>
        </a:defRPr>
      </a:lvl2pPr>
      <a:lvl3pPr marL="63500" indent="-63500" algn="l" rtl="0" fontAlgn="base">
        <a:spcBef>
          <a:spcPts val="600"/>
        </a:spcBef>
        <a:spcAft>
          <a:spcPct val="0"/>
        </a:spcAft>
        <a:defRPr sz="2400">
          <a:solidFill>
            <a:schemeClr val="tx1"/>
          </a:solidFill>
          <a:latin typeface="+mn-lt"/>
          <a:ea typeface="+mn-ea"/>
          <a:cs typeface="+mn-cs"/>
          <a:sym typeface="Verdana" charset="0"/>
        </a:defRPr>
      </a:lvl3pPr>
      <a:lvl4pPr marL="63500" indent="-63500" algn="l" rtl="0" fontAlgn="base">
        <a:spcBef>
          <a:spcPts val="400"/>
        </a:spcBef>
        <a:spcAft>
          <a:spcPct val="0"/>
        </a:spcAft>
        <a:defRPr sz="2400">
          <a:solidFill>
            <a:schemeClr val="tx1"/>
          </a:solidFill>
          <a:latin typeface="+mn-lt"/>
          <a:ea typeface="+mn-ea"/>
          <a:cs typeface="+mn-cs"/>
          <a:sym typeface="Verdana" charset="0"/>
        </a:defRPr>
      </a:lvl4pPr>
      <a:lvl5pPr marL="63500" indent="-63500" algn="l" rtl="0" fontAlgn="base">
        <a:spcBef>
          <a:spcPts val="400"/>
        </a:spcBef>
        <a:spcAft>
          <a:spcPct val="0"/>
        </a:spcAft>
        <a:defRPr sz="2400">
          <a:solidFill>
            <a:schemeClr val="tx1"/>
          </a:solidFill>
          <a:latin typeface="+mn-lt"/>
          <a:ea typeface="+mn-ea"/>
          <a:cs typeface="+mn-cs"/>
          <a:sym typeface="Verdana"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1041D-9AFD-4EB5-809B-DC23E382F015}" type="datetimeFigureOut">
              <a:rPr lang="en-US" smtClean="0"/>
              <a:pPr/>
              <a:t>1/27/2015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2EE04-FDF7-463F-AA0C-9AD582752E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cs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fld id="{B125EA2B-647C-4636-AE20-5008662944F2}" type="slidenum">
              <a:rPr lang="en-US"/>
              <a:pPr/>
              <a:t>‹#›</a:t>
            </a:fld>
            <a:endParaRPr lang="en-US" dirty="0"/>
          </a:p>
        </p:txBody>
      </p:sp>
      <p:sp>
        <p:nvSpPr>
          <p:cNvPr id="2050" name="Rectangle 2"/>
          <p:cNvSpPr>
            <a:spLocks noGrp="1" noChangeArrowheads="1"/>
          </p:cNvSpPr>
          <p:nvPr>
            <p:ph type="title"/>
          </p:nvPr>
        </p:nvSpPr>
        <p:spPr bwMode="auto">
          <a:xfrm>
            <a:off x="457200" y="46038"/>
            <a:ext cx="6629400" cy="1016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b" anchorCtr="0" compatLnSpc="1">
            <a:prstTxWarp prst="textNoShape">
              <a:avLst/>
            </a:prstTxWarp>
          </a:bodyPr>
          <a:lstStyle/>
          <a:p>
            <a:pPr lvl="0"/>
            <a:r>
              <a:rPr lang="en-US" smtClean="0">
                <a:sym typeface="Verdana" charset="0"/>
              </a:rPr>
              <a:t>Click to edit Master title style</a:t>
            </a:r>
          </a:p>
        </p:txBody>
      </p:sp>
      <p:sp>
        <p:nvSpPr>
          <p:cNvPr id="2051" name="Rectangle 3"/>
          <p:cNvSpPr>
            <a:spLocks noGrp="1" noChangeArrowheads="1"/>
          </p:cNvSpPr>
          <p:nvPr>
            <p:ph type="body" idx="1"/>
          </p:nvPr>
        </p:nvSpPr>
        <p:spPr bwMode="auto">
          <a:xfrm>
            <a:off x="457200" y="1371600"/>
            <a:ext cx="8229600" cy="5257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t" anchorCtr="0" compatLnSpc="1">
            <a:prstTxWarp prst="textNoShape">
              <a:avLst/>
            </a:prstTxWarp>
          </a:bodyPr>
          <a:lstStyle/>
          <a:p>
            <a:pPr lvl="0"/>
            <a:r>
              <a:rPr lang="en-US" smtClean="0">
                <a:sym typeface="Verdana" charset="0"/>
              </a:rPr>
              <a:t>Click to edit Master text styles</a:t>
            </a:r>
          </a:p>
          <a:p>
            <a:pPr lvl="1"/>
            <a:r>
              <a:rPr lang="en-US" smtClean="0">
                <a:sym typeface="Verdana" charset="0"/>
              </a:rPr>
              <a:t>Second level</a:t>
            </a:r>
          </a:p>
          <a:p>
            <a:pPr lvl="2"/>
            <a:r>
              <a:rPr lang="en-US" smtClean="0">
                <a:sym typeface="Verdana" charset="0"/>
              </a:rPr>
              <a:t>Third level</a:t>
            </a:r>
          </a:p>
          <a:p>
            <a:pPr lvl="3"/>
            <a:r>
              <a:rPr lang="en-US" smtClean="0">
                <a:sym typeface="Verdana" charset="0"/>
              </a:rPr>
              <a:t>Fourth level</a:t>
            </a:r>
          </a:p>
          <a:p>
            <a:pPr lvl="4"/>
            <a:r>
              <a:rPr lang="en-US" smtClean="0">
                <a:sym typeface="Verdana"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fontAlgn="base">
        <a:spcBef>
          <a:spcPct val="0"/>
        </a:spcBef>
        <a:spcAft>
          <a:spcPct val="0"/>
        </a:spcAft>
        <a:defRPr sz="3000">
          <a:solidFill>
            <a:srgbClr val="FFFFFF"/>
          </a:solidFill>
          <a:latin typeface="+mj-lt"/>
          <a:ea typeface="+mj-ea"/>
          <a:cs typeface="+mj-cs"/>
          <a:sym typeface="Verdana" charset="0"/>
        </a:defRPr>
      </a:lvl1pPr>
      <a:lvl2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2pPr>
      <a:lvl3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3pPr>
      <a:lvl4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4pPr>
      <a:lvl5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fontAlgn="base">
        <a:spcBef>
          <a:spcPts val="600"/>
        </a:spcBef>
        <a:spcAft>
          <a:spcPct val="0"/>
        </a:spcAft>
        <a:buSzPct val="100000"/>
        <a:buFont typeface="Verdana" charset="0"/>
        <a:buChar char="•"/>
        <a:defRPr sz="2200">
          <a:solidFill>
            <a:schemeClr val="tx1"/>
          </a:solidFill>
          <a:latin typeface="+mn-lt"/>
          <a:ea typeface="+mn-ea"/>
          <a:cs typeface="+mn-cs"/>
          <a:sym typeface="Verdana" charset="0"/>
        </a:defRPr>
      </a:lvl1pPr>
      <a:lvl2pPr marL="731838" indent="-28575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2pPr>
      <a:lvl3pPr marL="1131888" indent="-228600" algn="l" rtl="0" fontAlgn="base">
        <a:spcBef>
          <a:spcPts val="600"/>
        </a:spcBef>
        <a:spcAft>
          <a:spcPct val="0"/>
        </a:spcAft>
        <a:buSzPct val="100000"/>
        <a:buFont typeface="Verdana" charset="0"/>
        <a:buChar char="•"/>
        <a:defRPr>
          <a:solidFill>
            <a:schemeClr val="tx1"/>
          </a:solidFill>
          <a:latin typeface="+mn-lt"/>
          <a:ea typeface="+mn-ea"/>
          <a:cs typeface="+mn-cs"/>
          <a:sym typeface="Verdana" charset="0"/>
        </a:defRPr>
      </a:lvl3pPr>
      <a:lvl4pPr marL="1589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4pPr>
      <a:lvl5pPr marL="2046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4098" name="Rectangle 2"/>
          <p:cNvSpPr>
            <a:spLocks/>
          </p:cNvSpPr>
          <p:nvPr/>
        </p:nvSpPr>
        <p:spPr bwMode="auto">
          <a:xfrm>
            <a:off x="127000" y="6661150"/>
            <a:ext cx="4445000"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100" dirty="0">
                <a:solidFill>
                  <a:srgbClr val="FFFFFF"/>
                </a:solidFill>
                <a:cs typeface="Arial" charset="0"/>
              </a:rPr>
              <a:t>Copyright © 2013 The Printer Working Group. All rights reserved.</a:t>
            </a:r>
          </a:p>
        </p:txBody>
      </p:sp>
      <p:sp>
        <p:nvSpPr>
          <p:cNvPr id="4099"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4100" name="Picture 4"/>
          <p:cNvPicPr>
            <a:picLocks noChangeAspect="1" noChangeArrowheads="1"/>
          </p:cNvPicPr>
          <p:nvPr/>
        </p:nvPicPr>
        <p:blipFill>
          <a:blip r:embed="rId13"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4101"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cs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fld id="{9A09CC97-5078-4EA7-856A-67806562DDC6}" type="slidenum">
              <a:rPr lang="en-US"/>
              <a:pPr/>
              <a:t>‹#›</a:t>
            </a:fld>
            <a:endParaRPr lang="en-US" dirty="0"/>
          </a:p>
        </p:txBody>
      </p:sp>
      <p:sp>
        <p:nvSpPr>
          <p:cNvPr id="4102" name="Rectangle 6"/>
          <p:cNvSpPr>
            <a:spLocks noGrp="1" noChangeArrowheads="1"/>
          </p:cNvSpPr>
          <p:nvPr>
            <p:ph type="title"/>
          </p:nvPr>
        </p:nvSpPr>
        <p:spPr bwMode="auto">
          <a:xfrm>
            <a:off x="457200" y="46038"/>
            <a:ext cx="6629400" cy="1016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b" anchorCtr="0" compatLnSpc="1">
            <a:prstTxWarp prst="textNoShape">
              <a:avLst/>
            </a:prstTxWarp>
          </a:bodyPr>
          <a:lstStyle/>
          <a:p>
            <a:pPr lvl="0"/>
            <a:r>
              <a:rPr lang="en-US" smtClean="0">
                <a:sym typeface="Verdana"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fontAlgn="base">
        <a:spcBef>
          <a:spcPct val="0"/>
        </a:spcBef>
        <a:spcAft>
          <a:spcPct val="0"/>
        </a:spcAft>
        <a:defRPr sz="3000">
          <a:solidFill>
            <a:srgbClr val="FFFFFF"/>
          </a:solidFill>
          <a:latin typeface="+mj-lt"/>
          <a:ea typeface="+mj-ea"/>
          <a:cs typeface="+mj-cs"/>
          <a:sym typeface="Verdana" charset="0"/>
        </a:defRPr>
      </a:lvl1pPr>
      <a:lvl2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2pPr>
      <a:lvl3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3pPr>
      <a:lvl4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4pPr>
      <a:lvl5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fontAlgn="base">
        <a:spcBef>
          <a:spcPts val="600"/>
        </a:spcBef>
        <a:spcAft>
          <a:spcPct val="0"/>
        </a:spcAft>
        <a:buSzPct val="100000"/>
        <a:buFont typeface="Verdana" charset="0"/>
        <a:buChar char="•"/>
        <a:defRPr sz="2200">
          <a:solidFill>
            <a:schemeClr val="tx1"/>
          </a:solidFill>
          <a:latin typeface="+mn-lt"/>
          <a:ea typeface="+mn-ea"/>
          <a:cs typeface="+mn-cs"/>
          <a:sym typeface="Verdana" charset="0"/>
        </a:defRPr>
      </a:lvl1pPr>
      <a:lvl2pPr marL="782638" indent="-28575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2pPr>
      <a:lvl3pPr marL="1182688" indent="-228600" algn="l" rtl="0" fontAlgn="base">
        <a:spcBef>
          <a:spcPts val="600"/>
        </a:spcBef>
        <a:spcAft>
          <a:spcPct val="0"/>
        </a:spcAft>
        <a:buSzPct val="100000"/>
        <a:buFont typeface="Verdana" charset="0"/>
        <a:buChar char="•"/>
        <a:defRPr>
          <a:solidFill>
            <a:schemeClr val="tx1"/>
          </a:solidFill>
          <a:latin typeface="+mn-lt"/>
          <a:ea typeface="+mn-ea"/>
          <a:cs typeface="+mn-cs"/>
          <a:sym typeface="Verdana" charset="0"/>
        </a:defRPr>
      </a:lvl3pPr>
      <a:lvl4pPr marL="1639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4pPr>
      <a:lvl5pPr marL="2097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5122" name="Rectangle 2"/>
          <p:cNvSpPr>
            <a:spLocks/>
          </p:cNvSpPr>
          <p:nvPr/>
        </p:nvSpPr>
        <p:spPr bwMode="auto">
          <a:xfrm>
            <a:off x="127000" y="6661150"/>
            <a:ext cx="4445000"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100" dirty="0">
                <a:solidFill>
                  <a:srgbClr val="FFFFFF"/>
                </a:solidFill>
                <a:cs typeface="Arial" charset="0"/>
              </a:rPr>
              <a:t>Copyright © 2013 The Printer Working Group. All rights reserved.</a:t>
            </a:r>
          </a:p>
        </p:txBody>
      </p:sp>
      <p:sp>
        <p:nvSpPr>
          <p:cNvPr id="512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5124" name="Picture 4"/>
          <p:cNvPicPr>
            <a:picLocks noChangeAspect="1" noChangeArrowheads="1"/>
          </p:cNvPicPr>
          <p:nvPr/>
        </p:nvPicPr>
        <p:blipFill>
          <a:blip r:embed="rId13"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5125"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cs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fld id="{55F3D319-6B6D-469E-A9AC-D3E32B9C723D}" type="slidenum">
              <a:rPr lang="en-US"/>
              <a:pPr/>
              <a:t>‹#›</a:t>
            </a:fld>
            <a:endParaRPr lang="en-US" dirty="0"/>
          </a:p>
        </p:txBody>
      </p:sp>
      <p:sp>
        <p:nvSpPr>
          <p:cNvPr id="5126" name="Rectangle 6"/>
          <p:cNvSpPr>
            <a:spLocks noGrp="1" noChangeArrowheads="1"/>
          </p:cNvSpPr>
          <p:nvPr>
            <p:ph type="title"/>
          </p:nvPr>
        </p:nvSpPr>
        <p:spPr bwMode="auto">
          <a:xfrm>
            <a:off x="457200" y="46038"/>
            <a:ext cx="6629400" cy="1016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b" anchorCtr="0" compatLnSpc="1">
            <a:prstTxWarp prst="textNoShape">
              <a:avLst/>
            </a:prstTxWarp>
          </a:bodyPr>
          <a:lstStyle/>
          <a:p>
            <a:pPr lvl="0"/>
            <a:r>
              <a:rPr lang="en-US" smtClean="0">
                <a:sym typeface="Verdana" charset="0"/>
              </a:rPr>
              <a:t>Click to edit Master title style</a:t>
            </a:r>
          </a:p>
        </p:txBody>
      </p:sp>
      <p:sp>
        <p:nvSpPr>
          <p:cNvPr id="5127" name="Rectangle 7"/>
          <p:cNvSpPr>
            <a:spLocks noGrp="1" noChangeArrowheads="1"/>
          </p:cNvSpPr>
          <p:nvPr>
            <p:ph type="body" idx="1"/>
          </p:nvPr>
        </p:nvSpPr>
        <p:spPr bwMode="auto">
          <a:xfrm>
            <a:off x="457200" y="1371600"/>
            <a:ext cx="8128000" cy="5257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t" anchorCtr="0" compatLnSpc="1">
            <a:prstTxWarp prst="textNoShape">
              <a:avLst/>
            </a:prstTxWarp>
          </a:bodyPr>
          <a:lstStyle/>
          <a:p>
            <a:pPr lvl="0"/>
            <a:r>
              <a:rPr lang="en-US" smtClean="0">
                <a:sym typeface="Verdana" charset="0"/>
              </a:rPr>
              <a:t>Click to edit Master text styles</a:t>
            </a:r>
          </a:p>
          <a:p>
            <a:pPr lvl="1"/>
            <a:r>
              <a:rPr lang="en-US" smtClean="0">
                <a:sym typeface="Verdana" charset="0"/>
              </a:rPr>
              <a:t>Second level</a:t>
            </a:r>
          </a:p>
          <a:p>
            <a:pPr lvl="2"/>
            <a:r>
              <a:rPr lang="en-US" smtClean="0">
                <a:sym typeface="Verdana" charset="0"/>
              </a:rPr>
              <a:t>Third level</a:t>
            </a:r>
          </a:p>
          <a:p>
            <a:pPr lvl="3"/>
            <a:r>
              <a:rPr lang="en-US" smtClean="0">
                <a:sym typeface="Verdana" charset="0"/>
              </a:rPr>
              <a:t>Fourth level</a:t>
            </a:r>
          </a:p>
          <a:p>
            <a:pPr lvl="4"/>
            <a:r>
              <a:rPr lang="en-US" smtClean="0">
                <a:sym typeface="Verdana"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fontAlgn="base">
        <a:spcBef>
          <a:spcPct val="0"/>
        </a:spcBef>
        <a:spcAft>
          <a:spcPct val="0"/>
        </a:spcAft>
        <a:defRPr sz="3000">
          <a:solidFill>
            <a:srgbClr val="FFFFFF"/>
          </a:solidFill>
          <a:latin typeface="+mj-lt"/>
          <a:ea typeface="+mj-ea"/>
          <a:cs typeface="+mj-cs"/>
          <a:sym typeface="Verdana" charset="0"/>
        </a:defRPr>
      </a:lvl1pPr>
      <a:lvl2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2pPr>
      <a:lvl3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3pPr>
      <a:lvl4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4pPr>
      <a:lvl5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fontAlgn="base">
        <a:spcBef>
          <a:spcPts val="600"/>
        </a:spcBef>
        <a:spcAft>
          <a:spcPct val="0"/>
        </a:spcAft>
        <a:buSzPct val="100000"/>
        <a:buFont typeface="Verdana" charset="0"/>
        <a:buChar char="•"/>
        <a:defRPr sz="2200">
          <a:solidFill>
            <a:schemeClr val="tx1"/>
          </a:solidFill>
          <a:latin typeface="+mn-lt"/>
          <a:ea typeface="+mn-ea"/>
          <a:cs typeface="+mn-cs"/>
          <a:sym typeface="Verdana" charset="0"/>
        </a:defRPr>
      </a:lvl1pPr>
      <a:lvl2pPr marL="731838" indent="-28575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2pPr>
      <a:lvl3pPr marL="1131888" indent="-228600" algn="l" rtl="0" fontAlgn="base">
        <a:spcBef>
          <a:spcPts val="600"/>
        </a:spcBef>
        <a:spcAft>
          <a:spcPct val="0"/>
        </a:spcAft>
        <a:buSzPct val="100000"/>
        <a:buFont typeface="Verdana" charset="0"/>
        <a:buChar char="•"/>
        <a:defRPr>
          <a:solidFill>
            <a:schemeClr val="tx1"/>
          </a:solidFill>
          <a:latin typeface="+mn-lt"/>
          <a:ea typeface="+mn-ea"/>
          <a:cs typeface="+mn-cs"/>
          <a:sym typeface="Verdana" charset="0"/>
        </a:defRPr>
      </a:lvl3pPr>
      <a:lvl4pPr marL="1589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4pPr>
      <a:lvl5pPr marL="2046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hyperlink" Target="http://www.pwg.org/cloud/index.html" TargetMode="External"/><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hyperlink" Target="http://ftp.pwg.org/pub/pwg/cloud/wd/wd-cloudimagingmodel10-20150122.pdf" TargetMode="External"/><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4.xml"/><Relationship Id="rId4" Type="http://schemas.openxmlformats.org/officeDocument/2006/relationships/hyperlink" Target="http://ftp.pwg.org/pub/pwg/cloud/wd/wd-cloudimagingmodel10-20150122.pd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4.xml"/><Relationship Id="rId4" Type="http://schemas.openxmlformats.org/officeDocument/2006/relationships/hyperlink" Target="http://www.pwg.org/archives/pwg-announce/2015/003643.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C66C8FB3-9357-41B6-841F-923DA88E9427}" type="slidenum">
              <a:rPr lang="en-US"/>
              <a:pPr/>
              <a:t>1</a:t>
            </a:fld>
            <a:endParaRPr lang="en-US" dirty="0"/>
          </a:p>
        </p:txBody>
      </p:sp>
      <p:sp>
        <p:nvSpPr>
          <p:cNvPr id="6145"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6146" name="Rectangle 2"/>
          <p:cNvSpPr>
            <a:spLocks/>
          </p:cNvSpPr>
          <p:nvPr/>
        </p:nvSpPr>
        <p:spPr bwMode="auto">
          <a:xfrm>
            <a:off x="0" y="6553200"/>
            <a:ext cx="9144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2015  The Printer Working Group. All rights reserved. The IPP Everywhere and PWG logos are trademarks of The Printer Working Group</a:t>
            </a:r>
            <a:r>
              <a:rPr lang="en-US" sz="1000" dirty="0" smtClean="0">
                <a:solidFill>
                  <a:schemeClr val="bg1"/>
                </a:solidFill>
                <a:cs typeface="Arial" charset="0"/>
              </a:rPr>
              <a:t>    </a:t>
            </a:r>
            <a:endParaRPr lang="en-US" sz="1000" dirty="0">
              <a:solidFill>
                <a:schemeClr val="bg1"/>
              </a:solidFill>
              <a:cs typeface="Arial" charset="0"/>
            </a:endParaRPr>
          </a:p>
        </p:txBody>
      </p:sp>
      <p:sp>
        <p:nvSpPr>
          <p:cNvPr id="6147" name="Rectangle 3"/>
          <p:cNvSpPr>
            <a:spLocks/>
          </p:cNvSpPr>
          <p:nvPr/>
        </p:nvSpPr>
        <p:spPr bwMode="auto">
          <a:xfrm>
            <a:off x="419100" y="2565400"/>
            <a:ext cx="5911850" cy="520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40640" bIns="0">
            <a:spAutoFit/>
          </a:bodyPr>
          <a:lstStyle/>
          <a:p>
            <a:pPr marL="39688"/>
            <a:r>
              <a:rPr lang="en-US" sz="3600" dirty="0">
                <a:solidFill>
                  <a:srgbClr val="4B5AA8"/>
                </a:solidFill>
                <a:latin typeface="Arial Bold" charset="0"/>
                <a:cs typeface="Arial Bold" charset="0"/>
                <a:sym typeface="Arial Bold" charset="0"/>
              </a:rPr>
              <a:t>The Printer Working Group</a:t>
            </a:r>
          </a:p>
        </p:txBody>
      </p:sp>
      <p:pic>
        <p:nvPicPr>
          <p:cNvPr id="6148"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6150" name="Rectangle 6"/>
          <p:cNvSpPr>
            <a:spLocks noGrp="1" noChangeArrowheads="1"/>
          </p:cNvSpPr>
          <p:nvPr>
            <p:ph type="body" idx="1"/>
          </p:nvPr>
        </p:nvSpPr>
        <p:spPr>
          <a:ln/>
        </p:spPr>
        <p:txBody>
          <a:bodyPr rIns="132080"/>
          <a:lstStyle/>
          <a:p>
            <a:pPr lvl="0">
              <a:buSzPct val="100000"/>
              <a:defRPr/>
            </a:pPr>
            <a:r>
              <a:rPr lang="en-US" dirty="0" smtClean="0"/>
              <a:t>February 3, 2015        </a:t>
            </a:r>
            <a:endParaRPr lang="en-US" dirty="0"/>
          </a:p>
          <a:p>
            <a:pPr lvl="0">
              <a:buSzPct val="100000"/>
              <a:defRPr/>
            </a:pPr>
            <a:r>
              <a:rPr lang="en-US" dirty="0" smtClean="0"/>
              <a:t>El Segundo, </a:t>
            </a:r>
            <a:r>
              <a:rPr lang="en-US" dirty="0" smtClean="0"/>
              <a:t>CA </a:t>
            </a:r>
            <a:r>
              <a:rPr lang="en-US" dirty="0" smtClean="0"/>
              <a:t>(hosted by </a:t>
            </a:r>
            <a:r>
              <a:rPr lang="en-US" dirty="0" smtClean="0"/>
              <a:t>Xerox)</a:t>
            </a:r>
            <a:endParaRPr lang="en-US" dirty="0"/>
          </a:p>
        </p:txBody>
      </p:sp>
      <p:sp>
        <p:nvSpPr>
          <p:cNvPr id="6151"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63CCBAE5-9645-45B6-B5FD-F6C129332B43}" type="slidenum">
              <a:rPr lang="en-US" sz="1100">
                <a:solidFill>
                  <a:srgbClr val="FFFFFF"/>
                </a:solidFill>
                <a:cs typeface="Arial" charset="0"/>
              </a:rPr>
              <a:pPr algn="ctr"/>
              <a:t>1</a:t>
            </a:fld>
            <a:endParaRPr lang="en-US" sz="1100" dirty="0">
              <a:solidFill>
                <a:srgbClr val="FFFFFF"/>
              </a:solidFill>
              <a:cs typeface="Arial" charset="0"/>
            </a:endParaRPr>
          </a:p>
        </p:txBody>
      </p:sp>
      <p:sp>
        <p:nvSpPr>
          <p:cNvPr id="11" name="Rectangle 5"/>
          <p:cNvSpPr>
            <a:spLocks noGrp="1" noChangeArrowheads="1"/>
          </p:cNvSpPr>
          <p:nvPr>
            <p:ph type="title"/>
          </p:nvPr>
        </p:nvSpPr>
        <p:spPr>
          <a:xfrm>
            <a:off x="304800" y="2819400"/>
            <a:ext cx="8839200" cy="1447800"/>
          </a:xfrm>
          <a:ln/>
        </p:spPr>
        <p:txBody>
          <a:bodyPr rIns="132080">
            <a:normAutofit fontScale="90000"/>
          </a:bodyPr>
          <a:lstStyle/>
          <a:p>
            <a:pPr algn="ctr"/>
            <a:r>
              <a:rPr lang="en-US" dirty="0"/>
              <a:t/>
            </a:r>
            <a:br>
              <a:rPr lang="en-US" dirty="0"/>
            </a:br>
            <a:r>
              <a:rPr lang="en-US" dirty="0" smtClean="0"/>
              <a:t/>
            </a:r>
            <a:br>
              <a:rPr lang="en-US" dirty="0" smtClean="0"/>
            </a:br>
            <a:r>
              <a:rPr lang="en-US" dirty="0" smtClean="0"/>
              <a:t/>
            </a:r>
            <a:br>
              <a:rPr lang="en-US" dirty="0" smtClean="0"/>
            </a:br>
            <a:r>
              <a:rPr lang="en-US" dirty="0" smtClean="0"/>
              <a:t/>
            </a:r>
            <a:br>
              <a:rPr lang="en-US" dirty="0" smtClean="0"/>
            </a:br>
            <a:r>
              <a:rPr lang="en-US" sz="2400" dirty="0" smtClean="0"/>
              <a:t> </a:t>
            </a:r>
            <a:br>
              <a:rPr lang="en-US" sz="2400" dirty="0" smtClean="0"/>
            </a:br>
            <a:r>
              <a:rPr lang="en-US" dirty="0" smtClean="0"/>
              <a:t/>
            </a:r>
            <a:br>
              <a:rPr lang="en-US" dirty="0" smtClean="0"/>
            </a:br>
            <a:r>
              <a:rPr lang="en-US" sz="3600" b="1" dirty="0" smtClean="0"/>
              <a:t>Cloud Imaging Model </a:t>
            </a:r>
            <a:r>
              <a:rPr lang="en-US" sz="3600" b="1" dirty="0" smtClean="0"/>
              <a:t>Workgroup </a:t>
            </a:r>
            <a:r>
              <a:rPr lang="en-US" sz="3600" b="1" dirty="0" smtClean="0"/>
              <a:t/>
            </a:r>
            <a:br>
              <a:rPr lang="en-US" sz="3600" b="1" dirty="0" smtClean="0"/>
            </a:br>
            <a:r>
              <a:rPr lang="en-US" sz="3600" b="1" dirty="0" smtClean="0"/>
              <a:t>Face-to-Face Meeting</a:t>
            </a:r>
            <a:endParaRPr lang="en-US" sz="2900" b="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F75E8AD2-94D0-4163-AF98-CB3472D60DEB}" type="slidenum">
              <a:rPr lang="en-US"/>
              <a:pPr/>
              <a:t>10</a:t>
            </a:fld>
            <a:endParaRPr lang="en-US" dirty="0"/>
          </a:p>
        </p:txBody>
      </p:sp>
      <p:sp>
        <p:nvSpPr>
          <p:cNvPr id="1024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10242"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1024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10245" name="Rectangle 5"/>
          <p:cNvSpPr>
            <a:spLocks noGrp="1" noChangeArrowheads="1"/>
          </p:cNvSpPr>
          <p:nvPr>
            <p:ph type="title"/>
          </p:nvPr>
        </p:nvSpPr>
        <p:spPr>
          <a:xfrm>
            <a:off x="457200" y="46038"/>
            <a:ext cx="7086600" cy="1016000"/>
          </a:xfrm>
          <a:ln/>
        </p:spPr>
        <p:txBody>
          <a:bodyPr rIns="132080"/>
          <a:lstStyle/>
          <a:p>
            <a:r>
              <a:rPr lang="en-US" dirty="0" smtClean="0"/>
              <a:t>Noteworthy Considerations (1 </a:t>
            </a:r>
            <a:r>
              <a:rPr lang="en-US" dirty="0" smtClean="0"/>
              <a:t>of 3)</a:t>
            </a:r>
            <a:endParaRPr lang="en-US" dirty="0"/>
          </a:p>
        </p:txBody>
      </p:sp>
      <p:sp>
        <p:nvSpPr>
          <p:cNvPr id="10246" name="Rectangle 6"/>
          <p:cNvSpPr>
            <a:spLocks noGrp="1" noChangeArrowheads="1"/>
          </p:cNvSpPr>
          <p:nvPr>
            <p:ph type="body" idx="1"/>
          </p:nvPr>
        </p:nvSpPr>
        <p:spPr>
          <a:xfrm>
            <a:off x="0" y="1066800"/>
            <a:ext cx="9144000" cy="4267200"/>
          </a:xfrm>
          <a:ln/>
        </p:spPr>
        <p:txBody>
          <a:bodyPr rIns="132080"/>
          <a:lstStyle/>
          <a:p>
            <a:r>
              <a:rPr lang="en-US" sz="1800" dirty="0" smtClean="0"/>
              <a:t>The Cloud Imaging Model does not seek to replace any standard client-cloud interface, but outlines an approach to accessing non-cloud based imaging system from a Cloud-based service. It is recognized that this access may be associated with any sort of functional application (e.g., an editor, search machine, photo app), not just a application to allow printing of a document. Therefor</a:t>
            </a:r>
            <a:r>
              <a:rPr lang="en-US" sz="1800" dirty="0" smtClean="0"/>
              <a:t>e, aspects such as User identification, security, billing, etc. are not specifically addressed.</a:t>
            </a:r>
            <a:endParaRPr lang="en-US" sz="1800" dirty="0" smtClean="0"/>
          </a:p>
          <a:p>
            <a:r>
              <a:rPr lang="en-US" sz="1800" dirty="0" smtClean="0"/>
              <a:t>Cloud Imaging may take various forms. </a:t>
            </a:r>
          </a:p>
          <a:p>
            <a:pPr lvl="1"/>
            <a:r>
              <a:rPr lang="en-US" dirty="0" smtClean="0"/>
              <a:t>The interface from Client to Cloud Based service, which is sufficient for many forms of Cloud Imaging utilization, is defined as being the same as that defined in the Semantic Model for a Client to Networked Imaging Service interface. Both the Basic Client and the Management Client interfaces are summarized from a Cloud access perspective. </a:t>
            </a:r>
          </a:p>
          <a:p>
            <a:pPr lvl="1"/>
            <a:r>
              <a:rPr lang="en-US" dirty="0" smtClean="0"/>
              <a:t>The interface among Cloud Imaging Services is assumed to follow the existing Semantic Model interface for </a:t>
            </a:r>
            <a:r>
              <a:rPr lang="en-US" dirty="0" err="1" smtClean="0"/>
              <a:t>fanout</a:t>
            </a:r>
            <a:r>
              <a:rPr lang="en-US" dirty="0" smtClean="0"/>
              <a:t> </a:t>
            </a:r>
            <a:r>
              <a:rPr lang="en-US" dirty="0" smtClean="0"/>
              <a:t>(although this should be better defined.)</a:t>
            </a:r>
          </a:p>
          <a:p>
            <a:pPr lvl="1"/>
            <a:r>
              <a:rPr lang="en-US" dirty="0" smtClean="0"/>
              <a:t>The interface between a Cloud Imaging Service and a Local Imaging Service not directly accessible to the Cloud is the primary subject of the Cloud Imaging Requirements and Model specification..</a:t>
            </a:r>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p:txBody>
      </p:sp>
      <p:sp>
        <p:nvSpPr>
          <p:cNvPr id="10247"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7BB70B80-6B63-4A5E-A3BC-535397C04287}" type="slidenum">
              <a:rPr lang="en-US" sz="1100">
                <a:solidFill>
                  <a:srgbClr val="FFFFFF"/>
                </a:solidFill>
                <a:cs typeface="Arial" charset="0"/>
              </a:rPr>
              <a:pPr algn="ctr"/>
              <a:t>10</a:t>
            </a:fld>
            <a:endParaRPr lang="en-US" sz="1100" dirty="0">
              <a:solidFill>
                <a:srgbClr val="FFFFFF"/>
              </a:solidFill>
              <a:cs typeface="Arial" charset="0"/>
            </a:endParaRPr>
          </a:p>
        </p:txBody>
      </p:sp>
      <p:sp>
        <p:nvSpPr>
          <p:cNvPr id="10"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a:t>
            </a:r>
            <a:r>
              <a:rPr lang="en-US" sz="1000" dirty="0" smtClean="0">
                <a:solidFill>
                  <a:schemeClr val="bg1"/>
                </a:solidFill>
              </a:rPr>
              <a:t>2015 </a:t>
            </a:r>
            <a:r>
              <a:rPr lang="en-US" sz="1000" dirty="0" smtClean="0">
                <a:solidFill>
                  <a:schemeClr val="bg1"/>
                </a:solidFill>
              </a:rPr>
              <a:t>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extLst>
      <p:ext uri="{BB962C8B-B14F-4D97-AF65-F5344CB8AC3E}">
        <p14:creationId xmlns="" xmlns:p14="http://schemas.microsoft.com/office/powerpoint/2010/main" val="254210205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F75E8AD2-94D0-4163-AF98-CB3472D60DEB}" type="slidenum">
              <a:rPr lang="en-US"/>
              <a:pPr/>
              <a:t>11</a:t>
            </a:fld>
            <a:endParaRPr lang="en-US" dirty="0"/>
          </a:p>
        </p:txBody>
      </p:sp>
      <p:sp>
        <p:nvSpPr>
          <p:cNvPr id="1024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10242"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1024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10245" name="Rectangle 5"/>
          <p:cNvSpPr>
            <a:spLocks noGrp="1" noChangeArrowheads="1"/>
          </p:cNvSpPr>
          <p:nvPr>
            <p:ph type="title"/>
          </p:nvPr>
        </p:nvSpPr>
        <p:spPr>
          <a:xfrm>
            <a:off x="457200" y="46038"/>
            <a:ext cx="7086600" cy="1016000"/>
          </a:xfrm>
          <a:ln/>
        </p:spPr>
        <p:txBody>
          <a:bodyPr rIns="132080"/>
          <a:lstStyle/>
          <a:p>
            <a:r>
              <a:rPr lang="en-US" dirty="0" smtClean="0"/>
              <a:t>Noteworthy Considerations (2 </a:t>
            </a:r>
            <a:r>
              <a:rPr lang="en-US" dirty="0" smtClean="0"/>
              <a:t>of 3)</a:t>
            </a:r>
            <a:endParaRPr lang="en-US" dirty="0"/>
          </a:p>
        </p:txBody>
      </p:sp>
      <p:sp>
        <p:nvSpPr>
          <p:cNvPr id="10246" name="Rectangle 6"/>
          <p:cNvSpPr>
            <a:spLocks noGrp="1" noChangeArrowheads="1"/>
          </p:cNvSpPr>
          <p:nvPr>
            <p:ph type="body" idx="1"/>
          </p:nvPr>
        </p:nvSpPr>
        <p:spPr>
          <a:xfrm>
            <a:off x="0" y="1066800"/>
            <a:ext cx="9144000" cy="4267200"/>
          </a:xfrm>
          <a:ln/>
        </p:spPr>
        <p:txBody>
          <a:bodyPr rIns="132080"/>
          <a:lstStyle/>
          <a:p>
            <a:r>
              <a:rPr lang="en-US" sz="1800" dirty="0" smtClean="0"/>
              <a:t>The Cloud Imaging Model is an expansion upon the PWG Semantic Model. Because of considerations in </a:t>
            </a:r>
            <a:r>
              <a:rPr lang="en-US" sz="1800" dirty="0" smtClean="0"/>
              <a:t>doing IPP bindings, </a:t>
            </a:r>
            <a:r>
              <a:rPr lang="en-US" sz="1800" dirty="0" smtClean="0"/>
              <a:t>there  are changes to the Semantic Model V2  that </a:t>
            </a:r>
            <a:r>
              <a:rPr lang="en-US" sz="1800" dirty="0" smtClean="0"/>
              <a:t>are </a:t>
            </a:r>
            <a:r>
              <a:rPr lang="en-US" sz="1800" dirty="0" smtClean="0"/>
              <a:t>not yet addressed in SM3. Where necessary to consider the interface to a Cloud based Service (such as the Scan Service), these changes are described in the Cloud Imaging Model.</a:t>
            </a:r>
          </a:p>
          <a:p>
            <a:r>
              <a:rPr lang="en-US" sz="1800" dirty="0" smtClean="0"/>
              <a:t>The Model  defines a new Actor call the Local Imaging System Proxy (Proxy for short) which is a Client-Client  adapter allowing a Local Imaging System to register with and query the services in a Cloud Imaging </a:t>
            </a:r>
            <a:r>
              <a:rPr lang="en-US" sz="1800" dirty="0" smtClean="0"/>
              <a:t>System, </a:t>
            </a:r>
            <a:r>
              <a:rPr lang="en-US" sz="1800" dirty="0" smtClean="0"/>
              <a:t>to see if the Cloud Service has anything for a Local </a:t>
            </a:r>
            <a:r>
              <a:rPr lang="en-US" sz="1800" dirty="0" smtClean="0"/>
              <a:t>Service, </a:t>
            </a:r>
            <a:r>
              <a:rPr lang="en-US" sz="1800" dirty="0" smtClean="0"/>
              <a:t>and to provide state and status information about the Local Service to the Cloud Service </a:t>
            </a:r>
            <a:endParaRPr lang="en-US" sz="1800" dirty="0" smtClean="0"/>
          </a:p>
          <a:p>
            <a:r>
              <a:rPr lang="en-US" sz="1800" dirty="0" smtClean="0"/>
              <a:t>The </a:t>
            </a:r>
            <a:r>
              <a:rPr lang="en-US" sz="1800" dirty="0" smtClean="0"/>
              <a:t>Proxy may be a separate device handling one or more Local Imaging Systems; it may be a software application running in a general purpose computer; it may be a functional or physical component in the device supporting a Local Imaging System. The interface between the Proxy and the Local Imaging System is not defined. However, the form and content of the Proxy to Cloud  Imaging Service interface operations is compatible with PWG Semantic Model Client to Service operations, so that the Proxy could have a standard Client interface with the Local Services.</a:t>
            </a:r>
          </a:p>
          <a:p>
            <a:r>
              <a:rPr lang="en-US" sz="1800" dirty="0" smtClean="0"/>
              <a:t>.</a:t>
            </a:r>
          </a:p>
          <a:p>
            <a:endParaRPr lang="en-US" sz="18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p:txBody>
      </p:sp>
      <p:sp>
        <p:nvSpPr>
          <p:cNvPr id="10247"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7BB70B80-6B63-4A5E-A3BC-535397C04287}" type="slidenum">
              <a:rPr lang="en-US" sz="1100">
                <a:solidFill>
                  <a:srgbClr val="FFFFFF"/>
                </a:solidFill>
                <a:cs typeface="Arial" charset="0"/>
              </a:rPr>
              <a:pPr algn="ctr"/>
              <a:t>11</a:t>
            </a:fld>
            <a:endParaRPr lang="en-US" sz="1100" dirty="0">
              <a:solidFill>
                <a:srgbClr val="FFFFFF"/>
              </a:solidFill>
              <a:cs typeface="Arial" charset="0"/>
            </a:endParaRPr>
          </a:p>
        </p:txBody>
      </p:sp>
      <p:sp>
        <p:nvSpPr>
          <p:cNvPr id="10"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2014 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extLst>
      <p:ext uri="{BB962C8B-B14F-4D97-AF65-F5344CB8AC3E}">
        <p14:creationId xmlns="" xmlns:p14="http://schemas.microsoft.com/office/powerpoint/2010/main" val="254210205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F75E8AD2-94D0-4163-AF98-CB3472D60DEB}" type="slidenum">
              <a:rPr lang="en-US"/>
              <a:pPr/>
              <a:t>12</a:t>
            </a:fld>
            <a:endParaRPr lang="en-US" dirty="0"/>
          </a:p>
        </p:txBody>
      </p:sp>
      <p:sp>
        <p:nvSpPr>
          <p:cNvPr id="1024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10242"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1024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10245" name="Rectangle 5"/>
          <p:cNvSpPr>
            <a:spLocks noGrp="1" noChangeArrowheads="1"/>
          </p:cNvSpPr>
          <p:nvPr>
            <p:ph type="title"/>
          </p:nvPr>
        </p:nvSpPr>
        <p:spPr>
          <a:xfrm>
            <a:off x="457200" y="46038"/>
            <a:ext cx="7086600" cy="1016000"/>
          </a:xfrm>
          <a:ln/>
        </p:spPr>
        <p:txBody>
          <a:bodyPr rIns="132080"/>
          <a:lstStyle/>
          <a:p>
            <a:r>
              <a:rPr lang="en-US" dirty="0" smtClean="0"/>
              <a:t>Noteworthy Considerations </a:t>
            </a:r>
            <a:r>
              <a:rPr lang="en-US" dirty="0" smtClean="0"/>
              <a:t>(3 of 3)</a:t>
            </a:r>
            <a:endParaRPr lang="en-US" dirty="0"/>
          </a:p>
        </p:txBody>
      </p:sp>
      <p:sp>
        <p:nvSpPr>
          <p:cNvPr id="10246" name="Rectangle 6"/>
          <p:cNvSpPr>
            <a:spLocks noGrp="1" noChangeArrowheads="1"/>
          </p:cNvSpPr>
          <p:nvPr>
            <p:ph type="body" idx="1"/>
          </p:nvPr>
        </p:nvSpPr>
        <p:spPr>
          <a:xfrm>
            <a:off x="0" y="1219200"/>
            <a:ext cx="9144000" cy="4267200"/>
          </a:xfrm>
          <a:ln/>
        </p:spPr>
        <p:txBody>
          <a:bodyPr rIns="132080"/>
          <a:lstStyle/>
          <a:p>
            <a:r>
              <a:rPr lang="en-US" sz="1800" dirty="0" smtClean="0"/>
              <a:t>The Model is intended to be very general, allowing for queuing and processing to be done in the Cloud Service, in the Proxy, </a:t>
            </a:r>
            <a:r>
              <a:rPr lang="en-US" sz="1800" dirty="0" smtClean="0"/>
              <a:t>and/or </a:t>
            </a:r>
            <a:r>
              <a:rPr lang="en-US" sz="1800" dirty="0" smtClean="0"/>
              <a:t>in the Local Service. Various levels of </a:t>
            </a:r>
            <a:r>
              <a:rPr lang="en-US" sz="1800" dirty="0" err="1" smtClean="0"/>
              <a:t>Fanout</a:t>
            </a:r>
            <a:r>
              <a:rPr lang="en-US" sz="1800" dirty="0" smtClean="0"/>
              <a:t> are possible, including at the Cloud Service, Proxy and/or Local Service levels</a:t>
            </a:r>
          </a:p>
          <a:p>
            <a:r>
              <a:rPr lang="en-US" sz="1800" dirty="0" smtClean="0"/>
              <a:t>In addition to defining operations and identifying the Semantic Model Elements  to be communicated in these operations, the Model  includes sequence diagrams illustrating representative transactions.</a:t>
            </a:r>
          </a:p>
          <a:p>
            <a:r>
              <a:rPr lang="en-US" sz="1800" dirty="0" smtClean="0"/>
              <a:t>An Informative (non-Normative) sequence diagram is provided showing a transaction  including the Proxy to Local Service interaction with a standard Client to Imaging Service interface between the Proxy and the Local Service.</a:t>
            </a:r>
          </a:p>
          <a:p>
            <a:r>
              <a:rPr lang="en-US" sz="1800" dirty="0" smtClean="0"/>
              <a:t>An Informative (non-Normative</a:t>
            </a:r>
            <a:r>
              <a:rPr lang="en-US" sz="1800" dirty="0" smtClean="0"/>
              <a:t>) table is provided listing Elements to be communicated in Cloud Imaging transactions, correlating these Elements to PWG Semantic Model V2 elements, and identifying new Elements.</a:t>
            </a:r>
          </a:p>
          <a:p>
            <a:r>
              <a:rPr lang="en-US" sz="1800" dirty="0" smtClean="0"/>
              <a:t>In some instances, there was some confusion with the SM V2 Elements, which will prompt  recommendations to the Semantic Model WG in addition to the request to add new Elements</a:t>
            </a:r>
            <a:endParaRPr lang="en-US" sz="18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p:txBody>
      </p:sp>
      <p:sp>
        <p:nvSpPr>
          <p:cNvPr id="10247"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7BB70B80-6B63-4A5E-A3BC-535397C04287}" type="slidenum">
              <a:rPr lang="en-US" sz="1100">
                <a:solidFill>
                  <a:srgbClr val="FFFFFF"/>
                </a:solidFill>
                <a:cs typeface="Arial" charset="0"/>
              </a:rPr>
              <a:pPr algn="ctr"/>
              <a:t>12</a:t>
            </a:fld>
            <a:endParaRPr lang="en-US" sz="1100" dirty="0">
              <a:solidFill>
                <a:srgbClr val="FFFFFF"/>
              </a:solidFill>
              <a:cs typeface="Arial" charset="0"/>
            </a:endParaRPr>
          </a:p>
        </p:txBody>
      </p:sp>
      <p:sp>
        <p:nvSpPr>
          <p:cNvPr id="10"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2014 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extLst>
      <p:ext uri="{BB962C8B-B14F-4D97-AF65-F5344CB8AC3E}">
        <p14:creationId xmlns="" xmlns:p14="http://schemas.microsoft.com/office/powerpoint/2010/main" val="254210205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5E999EF4-9FA6-4A96-8C43-85B130A883B6}" type="slidenum">
              <a:rPr lang="en-US"/>
              <a:pPr/>
              <a:t>13</a:t>
            </a:fld>
            <a:endParaRPr lang="en-US" dirty="0"/>
          </a:p>
        </p:txBody>
      </p:sp>
      <p:sp>
        <p:nvSpPr>
          <p:cNvPr id="1126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1126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1126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11269" name="Rectangle 5"/>
          <p:cNvSpPr>
            <a:spLocks noGrp="1" noChangeArrowheads="1"/>
          </p:cNvSpPr>
          <p:nvPr>
            <p:ph type="title"/>
          </p:nvPr>
        </p:nvSpPr>
        <p:spPr>
          <a:xfrm>
            <a:off x="457200" y="46038"/>
            <a:ext cx="7467600" cy="1016000"/>
          </a:xfrm>
          <a:ln/>
        </p:spPr>
        <p:txBody>
          <a:bodyPr rIns="132080"/>
          <a:lstStyle/>
          <a:p>
            <a:r>
              <a:rPr lang="en-US" dirty="0" smtClean="0"/>
              <a:t>Differences and Suggestions to SM WG (1 of 4)</a:t>
            </a:r>
            <a:endParaRPr lang="en-US" dirty="0"/>
          </a:p>
        </p:txBody>
      </p:sp>
      <p:sp>
        <p:nvSpPr>
          <p:cNvPr id="11271"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35F8C9B1-26C7-4995-80DA-B076DEAA6C6C}" type="slidenum">
              <a:rPr lang="en-US" sz="1100">
                <a:solidFill>
                  <a:srgbClr val="FFFFFF"/>
                </a:solidFill>
                <a:cs typeface="Arial" charset="0"/>
              </a:rPr>
              <a:pPr algn="ctr"/>
              <a:t>13</a:t>
            </a:fld>
            <a:endParaRPr lang="en-US" sz="1100" dirty="0">
              <a:solidFill>
                <a:srgbClr val="FFFFFF"/>
              </a:solidFill>
              <a:cs typeface="Arial" charset="0"/>
            </a:endParaRPr>
          </a:p>
        </p:txBody>
      </p:sp>
      <p:sp>
        <p:nvSpPr>
          <p:cNvPr id="12" name="Content Placeholder 2"/>
          <p:cNvSpPr>
            <a:spLocks noGrp="1"/>
          </p:cNvSpPr>
          <p:nvPr>
            <p:ph idx="1"/>
          </p:nvPr>
        </p:nvSpPr>
        <p:spPr>
          <a:xfrm>
            <a:off x="152400" y="1219200"/>
            <a:ext cx="8686800" cy="5257800"/>
          </a:xfrm>
        </p:spPr>
        <p:txBody>
          <a:bodyPr/>
          <a:lstStyle/>
          <a:p>
            <a:r>
              <a:rPr lang="en-US" dirty="0" smtClean="0"/>
              <a:t>The current Operations Schema (V1-185) </a:t>
            </a:r>
            <a:r>
              <a:rPr lang="en-US" dirty="0" smtClean="0"/>
              <a:t>lists operations separately for each Service (e.g., </a:t>
            </a:r>
            <a:r>
              <a:rPr lang="en-US" dirty="0" err="1" smtClean="0"/>
              <a:t>CreatePrintJob</a:t>
            </a:r>
            <a:r>
              <a:rPr lang="en-US" dirty="0" smtClean="0"/>
              <a:t>, </a:t>
            </a:r>
            <a:r>
              <a:rPr lang="en-US" dirty="0" err="1" smtClean="0"/>
              <a:t>CreateScanJob</a:t>
            </a:r>
            <a:r>
              <a:rPr lang="en-US" dirty="0" smtClean="0"/>
              <a:t>, etc). The Cloud Model relies upon the fact that most operations are common to multiple Imaging Services and, because </a:t>
            </a:r>
            <a:r>
              <a:rPr lang="en-US" dirty="0" smtClean="0"/>
              <a:t>operations are directed to a specific Service, </a:t>
            </a:r>
            <a:r>
              <a:rPr lang="en-US" dirty="0" smtClean="0"/>
              <a:t>does not need to  include the name of the Service in the operation (e.g., </a:t>
            </a:r>
            <a:r>
              <a:rPr lang="en-US" dirty="0" err="1" smtClean="0"/>
              <a:t>CreateJob</a:t>
            </a:r>
            <a:r>
              <a:rPr lang="en-US" dirty="0" smtClean="0"/>
              <a:t>).</a:t>
            </a:r>
            <a:endParaRPr lang="en-US" dirty="0" smtClean="0"/>
          </a:p>
          <a:p>
            <a:r>
              <a:rPr lang="en-US" dirty="0" smtClean="0"/>
              <a:t>The current Operations Schema (V1-185) defines Cloud oriented operations just for the Print Service. These should be expanded to all services, perhaps via a general Imaging Service complex Element.</a:t>
            </a:r>
          </a:p>
          <a:p>
            <a:r>
              <a:rPr lang="en-US" dirty="0" smtClean="0"/>
              <a:t>There have been additions to and changes in the </a:t>
            </a:r>
            <a:r>
              <a:rPr lang="en-US" dirty="0" smtClean="0"/>
              <a:t>Operations Schema (V1-185) </a:t>
            </a:r>
            <a:r>
              <a:rPr lang="en-US" dirty="0" smtClean="0"/>
              <a:t>Cloud oriented Operations. These should be reflected in SM3.</a:t>
            </a:r>
            <a:endParaRPr lang="en-US" dirty="0" smtClean="0"/>
          </a:p>
          <a:p>
            <a:endParaRPr lang="en-US" dirty="0" smtClean="0"/>
          </a:p>
          <a:p>
            <a:pPr lvl="1"/>
            <a:endParaRPr lang="en-US" dirty="0" smtClean="0"/>
          </a:p>
          <a:p>
            <a:endParaRPr lang="en-US" dirty="0" smtClean="0"/>
          </a:p>
          <a:p>
            <a:endParaRPr lang="en-US" dirty="0" smtClean="0"/>
          </a:p>
        </p:txBody>
      </p:sp>
      <p:sp>
        <p:nvSpPr>
          <p:cNvPr id="10"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a:t>
            </a:r>
            <a:r>
              <a:rPr lang="en-US" sz="1000" dirty="0" smtClean="0">
                <a:solidFill>
                  <a:schemeClr val="bg1"/>
                </a:solidFill>
              </a:rPr>
              <a:t>2015 </a:t>
            </a:r>
            <a:r>
              <a:rPr lang="en-US" sz="1000" dirty="0" smtClean="0">
                <a:solidFill>
                  <a:schemeClr val="bg1"/>
                </a:solidFill>
              </a:rPr>
              <a:t>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extLst>
      <p:ext uri="{BB962C8B-B14F-4D97-AF65-F5344CB8AC3E}">
        <p14:creationId xmlns="" xmlns:p14="http://schemas.microsoft.com/office/powerpoint/2010/main" val="388185141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5E999EF4-9FA6-4A96-8C43-85B130A883B6}" type="slidenum">
              <a:rPr lang="en-US"/>
              <a:pPr/>
              <a:t>14</a:t>
            </a:fld>
            <a:endParaRPr lang="en-US" dirty="0"/>
          </a:p>
        </p:txBody>
      </p:sp>
      <p:sp>
        <p:nvSpPr>
          <p:cNvPr id="1126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1126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1126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11269" name="Rectangle 5"/>
          <p:cNvSpPr>
            <a:spLocks noGrp="1" noChangeArrowheads="1"/>
          </p:cNvSpPr>
          <p:nvPr>
            <p:ph type="title"/>
          </p:nvPr>
        </p:nvSpPr>
        <p:spPr>
          <a:xfrm>
            <a:off x="457200" y="46038"/>
            <a:ext cx="7467600" cy="1016000"/>
          </a:xfrm>
          <a:ln/>
        </p:spPr>
        <p:txBody>
          <a:bodyPr rIns="132080"/>
          <a:lstStyle/>
          <a:p>
            <a:r>
              <a:rPr lang="en-US" dirty="0" smtClean="0"/>
              <a:t>Differences and Suggestions to SM WG </a:t>
            </a:r>
            <a:r>
              <a:rPr lang="en-US" dirty="0" smtClean="0"/>
              <a:t>(2 </a:t>
            </a:r>
            <a:r>
              <a:rPr lang="en-US" dirty="0" smtClean="0"/>
              <a:t>of </a:t>
            </a:r>
            <a:r>
              <a:rPr lang="en-US" dirty="0" smtClean="0"/>
              <a:t>4)</a:t>
            </a:r>
            <a:endParaRPr lang="en-US" dirty="0"/>
          </a:p>
        </p:txBody>
      </p:sp>
      <p:sp>
        <p:nvSpPr>
          <p:cNvPr id="11271"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35F8C9B1-26C7-4995-80DA-B076DEAA6C6C}" type="slidenum">
              <a:rPr lang="en-US" sz="1100">
                <a:solidFill>
                  <a:srgbClr val="FFFFFF"/>
                </a:solidFill>
                <a:cs typeface="Arial" charset="0"/>
              </a:rPr>
              <a:pPr algn="ctr"/>
              <a:t>14</a:t>
            </a:fld>
            <a:endParaRPr lang="en-US" sz="1100" dirty="0">
              <a:solidFill>
                <a:srgbClr val="FFFFFF"/>
              </a:solidFill>
              <a:cs typeface="Arial" charset="0"/>
            </a:endParaRPr>
          </a:p>
        </p:txBody>
      </p:sp>
      <p:sp>
        <p:nvSpPr>
          <p:cNvPr id="12" name="Content Placeholder 2"/>
          <p:cNvSpPr>
            <a:spLocks noGrp="1"/>
          </p:cNvSpPr>
          <p:nvPr>
            <p:ph idx="1"/>
          </p:nvPr>
        </p:nvSpPr>
        <p:spPr>
          <a:xfrm>
            <a:off x="482600" y="1219200"/>
            <a:ext cx="8661400" cy="5257800"/>
          </a:xfrm>
        </p:spPr>
        <p:txBody>
          <a:bodyPr/>
          <a:lstStyle/>
          <a:p>
            <a:r>
              <a:rPr lang="en-US" dirty="0" err="1" smtClean="0"/>
              <a:t>Charset</a:t>
            </a:r>
            <a:r>
              <a:rPr lang="en-US" dirty="0" smtClean="0"/>
              <a:t> usage in SM:</a:t>
            </a:r>
          </a:p>
          <a:p>
            <a:pPr lvl="1"/>
            <a:r>
              <a:rPr lang="en-US" dirty="0" smtClean="0"/>
              <a:t>SM </a:t>
            </a:r>
            <a:r>
              <a:rPr lang="en-US" dirty="0" smtClean="0"/>
              <a:t>has </a:t>
            </a:r>
            <a:r>
              <a:rPr lang="en-US" dirty="0" err="1" smtClean="0"/>
              <a:t>CharsetConfigured</a:t>
            </a:r>
            <a:r>
              <a:rPr lang="en-US" dirty="0" smtClean="0"/>
              <a:t> and </a:t>
            </a:r>
            <a:r>
              <a:rPr lang="en-US" dirty="0" err="1" smtClean="0"/>
              <a:t>CharsetSupported</a:t>
            </a:r>
            <a:r>
              <a:rPr lang="en-US" dirty="0" smtClean="0"/>
              <a:t> Elements but no </a:t>
            </a:r>
            <a:r>
              <a:rPr lang="en-US" dirty="0" err="1" smtClean="0"/>
              <a:t>Charset</a:t>
            </a:r>
            <a:r>
              <a:rPr lang="en-US" dirty="0" smtClean="0"/>
              <a:t> Element</a:t>
            </a:r>
            <a:endParaRPr lang="en-US" dirty="0" smtClean="0"/>
          </a:p>
          <a:p>
            <a:pPr lvl="1"/>
            <a:r>
              <a:rPr lang="en-US" dirty="0" smtClean="0"/>
              <a:t>Thee should be a </a:t>
            </a:r>
            <a:r>
              <a:rPr lang="en-US" dirty="0" smtClean="0"/>
              <a:t>note </a:t>
            </a:r>
            <a:r>
              <a:rPr lang="en-US" dirty="0" smtClean="0"/>
              <a:t>in </a:t>
            </a:r>
            <a:r>
              <a:rPr lang="en-US" dirty="0" smtClean="0"/>
              <a:t>SM 3.0 that WSDL binding passes </a:t>
            </a:r>
            <a:r>
              <a:rPr lang="en-US" dirty="0" err="1" smtClean="0"/>
              <a:t>charset</a:t>
            </a:r>
            <a:r>
              <a:rPr lang="en-US" dirty="0" smtClean="0"/>
              <a:t> in XML </a:t>
            </a:r>
            <a:r>
              <a:rPr lang="en-US" dirty="0" smtClean="0"/>
              <a:t>header </a:t>
            </a:r>
            <a:r>
              <a:rPr lang="en-US" dirty="0" smtClean="0"/>
              <a:t>for requests and </a:t>
            </a:r>
            <a:r>
              <a:rPr lang="en-US" dirty="0" smtClean="0"/>
              <a:t>responses but other </a:t>
            </a:r>
            <a:r>
              <a:rPr lang="en-US" dirty="0" smtClean="0"/>
              <a:t>bindings (e.g. IPP</a:t>
            </a:r>
            <a:r>
              <a:rPr lang="en-US" dirty="0" smtClean="0"/>
              <a:t>) pass a </a:t>
            </a:r>
            <a:r>
              <a:rPr lang="en-US" dirty="0" err="1" smtClean="0"/>
              <a:t>charset</a:t>
            </a:r>
            <a:r>
              <a:rPr lang="en-US" dirty="0" smtClean="0"/>
              <a:t> Element inline</a:t>
            </a:r>
            <a:endParaRPr lang="en-US" dirty="0" smtClean="0"/>
          </a:p>
          <a:p>
            <a:r>
              <a:rPr lang="en-US" dirty="0" smtClean="0"/>
              <a:t>Current </a:t>
            </a:r>
            <a:r>
              <a:rPr lang="en-US" dirty="0" smtClean="0"/>
              <a:t>2.9xx schema still has old services </a:t>
            </a:r>
            <a:r>
              <a:rPr lang="en-US" dirty="0" smtClean="0"/>
              <a:t>(e.g., </a:t>
            </a:r>
            <a:r>
              <a:rPr lang="en-US" dirty="0" err="1" smtClean="0"/>
              <a:t>EmailIn</a:t>
            </a:r>
            <a:r>
              <a:rPr lang="en-US" dirty="0" smtClean="0"/>
              <a:t>, </a:t>
            </a:r>
            <a:r>
              <a:rPr lang="en-US" dirty="0" err="1" smtClean="0"/>
              <a:t>EmailOut</a:t>
            </a:r>
            <a:r>
              <a:rPr lang="en-US" dirty="0" smtClean="0"/>
              <a:t>) that </a:t>
            </a:r>
            <a:r>
              <a:rPr lang="en-US" dirty="0" smtClean="0"/>
              <a:t>will </a:t>
            </a:r>
            <a:r>
              <a:rPr lang="en-US" dirty="0" smtClean="0"/>
              <a:t>not be documented in </a:t>
            </a:r>
            <a:r>
              <a:rPr lang="en-US" dirty="0" smtClean="0"/>
              <a:t>SM3. How will these be </a:t>
            </a:r>
            <a:r>
              <a:rPr lang="en-US" dirty="0" err="1" smtClean="0"/>
              <a:t>handeled</a:t>
            </a:r>
            <a:r>
              <a:rPr lang="en-US" dirty="0" smtClean="0"/>
              <a:t>?</a:t>
            </a:r>
            <a:endParaRPr lang="en-US" dirty="0" smtClean="0"/>
          </a:p>
          <a:p>
            <a:pPr lvl="1"/>
            <a:r>
              <a:rPr lang="en-US" dirty="0" smtClean="0"/>
              <a:t>Remove </a:t>
            </a:r>
            <a:r>
              <a:rPr lang="en-US" dirty="0" smtClean="0"/>
              <a:t>from schema? </a:t>
            </a:r>
            <a:endParaRPr lang="en-US" dirty="0" smtClean="0"/>
          </a:p>
          <a:p>
            <a:pPr lvl="1"/>
            <a:r>
              <a:rPr lang="en-US" dirty="0" smtClean="0"/>
              <a:t>Include </a:t>
            </a:r>
            <a:r>
              <a:rPr lang="en-US" dirty="0" smtClean="0"/>
              <a:t>as an informative extension to the </a:t>
            </a:r>
            <a:r>
              <a:rPr lang="en-US" dirty="0" smtClean="0"/>
              <a:t>base </a:t>
            </a:r>
            <a:r>
              <a:rPr lang="en-US" dirty="0" smtClean="0"/>
              <a:t>schema?</a:t>
            </a:r>
          </a:p>
          <a:p>
            <a:r>
              <a:rPr lang="en-US" dirty="0" smtClean="0"/>
              <a:t>SM has uses “State” element relying on position to indicate what it refers to.</a:t>
            </a:r>
          </a:p>
          <a:p>
            <a:pPr lvl="1"/>
            <a:r>
              <a:rPr lang="en-US" dirty="0" smtClean="0"/>
              <a:t>More desirable to use prefix in Element name indicating Document, Job, Service or System State.</a:t>
            </a:r>
            <a:endParaRPr lang="en-US" dirty="0" smtClean="0"/>
          </a:p>
          <a:p>
            <a:endParaRPr lang="en-US" dirty="0" smtClean="0"/>
          </a:p>
          <a:p>
            <a:endParaRPr lang="en-US" dirty="0" smtClean="0"/>
          </a:p>
          <a:p>
            <a:pPr lvl="1"/>
            <a:endParaRPr lang="en-US" dirty="0" smtClean="0"/>
          </a:p>
          <a:p>
            <a:endParaRPr lang="en-US" dirty="0" smtClean="0"/>
          </a:p>
          <a:p>
            <a:endParaRPr lang="en-US" dirty="0" smtClean="0"/>
          </a:p>
        </p:txBody>
      </p:sp>
      <p:sp>
        <p:nvSpPr>
          <p:cNvPr id="10"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a:t>
            </a:r>
            <a:r>
              <a:rPr lang="en-US" sz="1000" dirty="0" smtClean="0">
                <a:solidFill>
                  <a:schemeClr val="bg1"/>
                </a:solidFill>
              </a:rPr>
              <a:t>2015 </a:t>
            </a:r>
            <a:r>
              <a:rPr lang="en-US" sz="1000" dirty="0" smtClean="0">
                <a:solidFill>
                  <a:schemeClr val="bg1"/>
                </a:solidFill>
              </a:rPr>
              <a:t>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extLst>
      <p:ext uri="{BB962C8B-B14F-4D97-AF65-F5344CB8AC3E}">
        <p14:creationId xmlns="" xmlns:p14="http://schemas.microsoft.com/office/powerpoint/2010/main" val="388185141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5E999EF4-9FA6-4A96-8C43-85B130A883B6}" type="slidenum">
              <a:rPr lang="en-US"/>
              <a:pPr/>
              <a:t>15</a:t>
            </a:fld>
            <a:endParaRPr lang="en-US" dirty="0"/>
          </a:p>
        </p:txBody>
      </p:sp>
      <p:sp>
        <p:nvSpPr>
          <p:cNvPr id="1126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1126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1126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11269" name="Rectangle 5"/>
          <p:cNvSpPr>
            <a:spLocks noGrp="1" noChangeArrowheads="1"/>
          </p:cNvSpPr>
          <p:nvPr>
            <p:ph type="title"/>
          </p:nvPr>
        </p:nvSpPr>
        <p:spPr>
          <a:xfrm>
            <a:off x="457200" y="46038"/>
            <a:ext cx="7467600" cy="1016000"/>
          </a:xfrm>
          <a:ln/>
        </p:spPr>
        <p:txBody>
          <a:bodyPr rIns="132080"/>
          <a:lstStyle/>
          <a:p>
            <a:r>
              <a:rPr lang="en-US" dirty="0" smtClean="0"/>
              <a:t>Differences and Suggestions to SM WG </a:t>
            </a:r>
            <a:r>
              <a:rPr lang="en-US" dirty="0" smtClean="0"/>
              <a:t>(3 </a:t>
            </a:r>
            <a:r>
              <a:rPr lang="en-US" dirty="0" smtClean="0"/>
              <a:t>of </a:t>
            </a:r>
            <a:r>
              <a:rPr lang="en-US" dirty="0" smtClean="0"/>
              <a:t>4)</a:t>
            </a:r>
            <a:endParaRPr lang="en-US" dirty="0"/>
          </a:p>
        </p:txBody>
      </p:sp>
      <p:sp>
        <p:nvSpPr>
          <p:cNvPr id="11271"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35F8C9B1-26C7-4995-80DA-B076DEAA6C6C}" type="slidenum">
              <a:rPr lang="en-US" sz="1100">
                <a:solidFill>
                  <a:srgbClr val="FFFFFF"/>
                </a:solidFill>
                <a:cs typeface="Arial" charset="0"/>
              </a:rPr>
              <a:pPr algn="ctr"/>
              <a:t>15</a:t>
            </a:fld>
            <a:endParaRPr lang="en-US" sz="1100" dirty="0">
              <a:solidFill>
                <a:srgbClr val="FFFFFF"/>
              </a:solidFill>
              <a:cs typeface="Arial" charset="0"/>
            </a:endParaRPr>
          </a:p>
        </p:txBody>
      </p:sp>
      <p:sp>
        <p:nvSpPr>
          <p:cNvPr id="12" name="Content Placeholder 2"/>
          <p:cNvSpPr>
            <a:spLocks noGrp="1"/>
          </p:cNvSpPr>
          <p:nvPr>
            <p:ph idx="1"/>
          </p:nvPr>
        </p:nvSpPr>
        <p:spPr>
          <a:xfrm>
            <a:off x="152400" y="1066800"/>
            <a:ext cx="8991600" cy="5257800"/>
          </a:xfrm>
        </p:spPr>
        <p:txBody>
          <a:bodyPr/>
          <a:lstStyle/>
          <a:p>
            <a:r>
              <a:rPr lang="en-US" dirty="0" smtClean="0"/>
              <a:t>The current Semantic Model tends to use the same Element name for </a:t>
            </a:r>
            <a:r>
              <a:rPr lang="en-US" dirty="0" smtClean="0"/>
              <a:t>B</a:t>
            </a:r>
            <a:r>
              <a:rPr lang="en-US" dirty="0" smtClean="0"/>
              <a:t>oolean Elements indicating whether a capability is supported (e.g., </a:t>
            </a:r>
            <a:r>
              <a:rPr lang="en-US" dirty="0" err="1" smtClean="0"/>
              <a:t>MediaCol</a:t>
            </a:r>
            <a:r>
              <a:rPr lang="en-US" dirty="0" smtClean="0"/>
              <a:t>, </a:t>
            </a:r>
            <a:r>
              <a:rPr lang="en-US" dirty="0" err="1" smtClean="0"/>
              <a:t>KOctets</a:t>
            </a:r>
            <a:r>
              <a:rPr lang="en-US" dirty="0" smtClean="0"/>
              <a:t>) and the </a:t>
            </a:r>
            <a:r>
              <a:rPr lang="en-US" dirty="0" err="1" smtClean="0"/>
              <a:t>multivalued</a:t>
            </a:r>
            <a:r>
              <a:rPr lang="en-US" dirty="0" smtClean="0"/>
              <a:t> or Complex element that appears in Job and Document Processing. </a:t>
            </a:r>
          </a:p>
          <a:p>
            <a:r>
              <a:rPr lang="en-US" dirty="0" smtClean="0"/>
              <a:t>The current Schema uses the Element Name “Id” to refer to the identification integer of various things (including Service). Terms should have prefix (e.g., </a:t>
            </a:r>
            <a:r>
              <a:rPr lang="en-US" dirty="0" err="1" smtClean="0"/>
              <a:t>ServiceId</a:t>
            </a:r>
            <a:r>
              <a:rPr lang="en-US" dirty="0" smtClean="0"/>
              <a:t>).</a:t>
            </a:r>
          </a:p>
          <a:p>
            <a:r>
              <a:rPr lang="en-US" dirty="0" smtClean="0"/>
              <a:t>The current Schema uses Id </a:t>
            </a:r>
            <a:r>
              <a:rPr lang="en-US" dirty="0" smtClean="0"/>
              <a:t>+ </a:t>
            </a:r>
            <a:r>
              <a:rPr lang="en-US" dirty="0" err="1" smtClean="0"/>
              <a:t>ServiceType</a:t>
            </a:r>
            <a:r>
              <a:rPr lang="en-US" dirty="0" smtClean="0"/>
              <a:t> to uniquely identify a Service within a System.  </a:t>
            </a:r>
            <a:r>
              <a:rPr lang="en-US" dirty="0" err="1" smtClean="0"/>
              <a:t>ServiceUuid</a:t>
            </a:r>
            <a:r>
              <a:rPr lang="en-US" dirty="0" smtClean="0"/>
              <a:t> is </a:t>
            </a:r>
            <a:r>
              <a:rPr lang="en-US" dirty="0" smtClean="0"/>
              <a:t>a </a:t>
            </a:r>
            <a:r>
              <a:rPr lang="en-US" dirty="0" smtClean="0"/>
              <a:t>preferable term.</a:t>
            </a:r>
          </a:p>
          <a:p>
            <a:r>
              <a:rPr lang="en-US" dirty="0" smtClean="0"/>
              <a:t>The current Schema includes a </a:t>
            </a:r>
            <a:r>
              <a:rPr lang="en-US" dirty="0" err="1" smtClean="0"/>
              <a:t>DeviceId</a:t>
            </a:r>
            <a:r>
              <a:rPr lang="en-US" dirty="0" smtClean="0"/>
              <a:t> element, which is the 1284 Device ID but is considered to identify a Service. It might better correlate to a System ID, although a </a:t>
            </a:r>
            <a:r>
              <a:rPr lang="en-US" dirty="0" err="1" smtClean="0"/>
              <a:t>SystemUuid</a:t>
            </a:r>
            <a:r>
              <a:rPr lang="en-US" dirty="0" smtClean="0"/>
              <a:t> should be added ( as well a </a:t>
            </a:r>
            <a:r>
              <a:rPr lang="en-US" dirty="0" err="1" smtClean="0"/>
              <a:t>LocalSystemUuid</a:t>
            </a:r>
            <a:r>
              <a:rPr lang="en-US" dirty="0" smtClean="0"/>
              <a:t>)</a:t>
            </a:r>
            <a:endParaRPr lang="en-US" dirty="0" smtClean="0"/>
          </a:p>
          <a:p>
            <a:endParaRPr lang="en-US" dirty="0" smtClean="0"/>
          </a:p>
          <a:p>
            <a:endParaRPr lang="en-US" dirty="0" smtClean="0"/>
          </a:p>
          <a:p>
            <a:endParaRPr lang="en-US" dirty="0" smtClean="0"/>
          </a:p>
          <a:p>
            <a:pPr lvl="1"/>
            <a:endParaRPr lang="en-US" dirty="0" smtClean="0"/>
          </a:p>
          <a:p>
            <a:endParaRPr lang="en-US" dirty="0" smtClean="0"/>
          </a:p>
          <a:p>
            <a:endParaRPr lang="en-US" dirty="0" smtClean="0"/>
          </a:p>
        </p:txBody>
      </p:sp>
      <p:sp>
        <p:nvSpPr>
          <p:cNvPr id="10"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a:t>
            </a:r>
            <a:r>
              <a:rPr lang="en-US" sz="1000" dirty="0" smtClean="0">
                <a:solidFill>
                  <a:schemeClr val="bg1"/>
                </a:solidFill>
              </a:rPr>
              <a:t>2015 </a:t>
            </a:r>
            <a:r>
              <a:rPr lang="en-US" sz="1000" dirty="0" smtClean="0">
                <a:solidFill>
                  <a:schemeClr val="bg1"/>
                </a:solidFill>
              </a:rPr>
              <a:t>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extLst>
      <p:ext uri="{BB962C8B-B14F-4D97-AF65-F5344CB8AC3E}">
        <p14:creationId xmlns="" xmlns:p14="http://schemas.microsoft.com/office/powerpoint/2010/main" val="388185141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5E999EF4-9FA6-4A96-8C43-85B130A883B6}" type="slidenum">
              <a:rPr lang="en-US"/>
              <a:pPr/>
              <a:t>16</a:t>
            </a:fld>
            <a:endParaRPr lang="en-US" dirty="0"/>
          </a:p>
        </p:txBody>
      </p:sp>
      <p:sp>
        <p:nvSpPr>
          <p:cNvPr id="1126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1126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1126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11269" name="Rectangle 5"/>
          <p:cNvSpPr>
            <a:spLocks noGrp="1" noChangeArrowheads="1"/>
          </p:cNvSpPr>
          <p:nvPr>
            <p:ph type="title"/>
          </p:nvPr>
        </p:nvSpPr>
        <p:spPr>
          <a:xfrm>
            <a:off x="457200" y="46038"/>
            <a:ext cx="6934200" cy="1016000"/>
          </a:xfrm>
          <a:ln/>
        </p:spPr>
        <p:txBody>
          <a:bodyPr rIns="132080"/>
          <a:lstStyle/>
          <a:p>
            <a:r>
              <a:rPr lang="en-US" dirty="0" smtClean="0"/>
              <a:t>Differences and Suggestions to SM WG </a:t>
            </a:r>
            <a:r>
              <a:rPr lang="en-US" dirty="0" smtClean="0"/>
              <a:t>(4 </a:t>
            </a:r>
            <a:r>
              <a:rPr lang="en-US" dirty="0" smtClean="0"/>
              <a:t>of 4)</a:t>
            </a:r>
            <a:endParaRPr lang="en-US" dirty="0"/>
          </a:p>
        </p:txBody>
      </p:sp>
      <p:sp>
        <p:nvSpPr>
          <p:cNvPr id="11271"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35F8C9B1-26C7-4995-80DA-B076DEAA6C6C}" type="slidenum">
              <a:rPr lang="en-US" sz="1100">
                <a:solidFill>
                  <a:srgbClr val="FFFFFF"/>
                </a:solidFill>
                <a:cs typeface="Arial" charset="0"/>
              </a:rPr>
              <a:pPr algn="ctr"/>
              <a:t>16</a:t>
            </a:fld>
            <a:endParaRPr lang="en-US" sz="1100" dirty="0">
              <a:solidFill>
                <a:srgbClr val="FFFFFF"/>
              </a:solidFill>
              <a:cs typeface="Arial" charset="0"/>
            </a:endParaRPr>
          </a:p>
        </p:txBody>
      </p:sp>
      <p:sp>
        <p:nvSpPr>
          <p:cNvPr id="12" name="Content Placeholder 2"/>
          <p:cNvSpPr>
            <a:spLocks noGrp="1"/>
          </p:cNvSpPr>
          <p:nvPr>
            <p:ph idx="1"/>
          </p:nvPr>
        </p:nvSpPr>
        <p:spPr>
          <a:xfrm>
            <a:off x="482600" y="1219200"/>
            <a:ext cx="8661400" cy="5257800"/>
          </a:xfrm>
        </p:spPr>
        <p:txBody>
          <a:bodyPr/>
          <a:lstStyle/>
          <a:p>
            <a:r>
              <a:rPr lang="en-US" dirty="0" smtClean="0"/>
              <a:t>It is preferable to use the Element Name “Document” </a:t>
            </a:r>
            <a:r>
              <a:rPr lang="en-US" dirty="0" smtClean="0"/>
              <a:t>instead of </a:t>
            </a:r>
            <a:r>
              <a:rPr lang="en-US" dirty="0" err="1" smtClean="0"/>
              <a:t>ImagingDocument</a:t>
            </a:r>
            <a:endParaRPr lang="en-US" dirty="0" smtClean="0"/>
          </a:p>
          <a:p>
            <a:r>
              <a:rPr lang="en-US" dirty="0" smtClean="0"/>
              <a:t>The original </a:t>
            </a:r>
            <a:r>
              <a:rPr lang="en-US" dirty="0" smtClean="0"/>
              <a:t>Add&lt;service&gt;</a:t>
            </a:r>
            <a:r>
              <a:rPr lang="en-US" dirty="0" err="1" smtClean="0"/>
              <a:t>HardcopyDocument</a:t>
            </a:r>
            <a:r>
              <a:rPr lang="en-US" dirty="0" smtClean="0"/>
              <a:t> </a:t>
            </a:r>
            <a:r>
              <a:rPr lang="en-US" dirty="0" smtClean="0"/>
              <a:t>operation required </a:t>
            </a:r>
            <a:r>
              <a:rPr lang="en-US" dirty="0" err="1" smtClean="0"/>
              <a:t>InputSource</a:t>
            </a:r>
            <a:r>
              <a:rPr lang="en-US" dirty="0" smtClean="0"/>
              <a:t> as a mandatory Element. </a:t>
            </a:r>
            <a:r>
              <a:rPr lang="en-US" dirty="0" err="1" smtClean="0"/>
              <a:t>AddHardcopyDocument</a:t>
            </a:r>
            <a:r>
              <a:rPr lang="en-US" dirty="0" smtClean="0"/>
              <a:t> is </a:t>
            </a:r>
            <a:r>
              <a:rPr lang="en-US" dirty="0" smtClean="0"/>
              <a:t>replaced </a:t>
            </a:r>
            <a:r>
              <a:rPr lang="en-US" dirty="0" smtClean="0"/>
              <a:t>by consideration of IPP </a:t>
            </a:r>
            <a:r>
              <a:rPr lang="en-US" dirty="0" err="1" smtClean="0"/>
              <a:t>FaxOut</a:t>
            </a:r>
            <a:r>
              <a:rPr lang="en-US" dirty="0" smtClean="0"/>
              <a:t> binding  </a:t>
            </a:r>
            <a:r>
              <a:rPr lang="en-US" dirty="0" smtClean="0"/>
              <a:t>with </a:t>
            </a:r>
            <a:r>
              <a:rPr lang="en-US" dirty="0" err="1" smtClean="0"/>
              <a:t>AddDocumentImages</a:t>
            </a:r>
            <a:r>
              <a:rPr lang="en-US" dirty="0" smtClean="0"/>
              <a:t>, a more general operation. In this operation, </a:t>
            </a:r>
            <a:r>
              <a:rPr lang="en-US" dirty="0" err="1" smtClean="0"/>
              <a:t>InputSource</a:t>
            </a:r>
            <a:r>
              <a:rPr lang="en-US" dirty="0" smtClean="0"/>
              <a:t> is replaced by the more general </a:t>
            </a:r>
            <a:r>
              <a:rPr lang="en-US" dirty="0" err="1" smtClean="0"/>
              <a:t>InputElements</a:t>
            </a:r>
            <a:r>
              <a:rPr lang="en-US" dirty="0" smtClean="0"/>
              <a:t> (input-attributes in IPP) which </a:t>
            </a:r>
            <a:r>
              <a:rPr lang="en-US" dirty="0" smtClean="0"/>
              <a:t>is not </a:t>
            </a:r>
            <a:r>
              <a:rPr lang="en-US" dirty="0" smtClean="0"/>
              <a:t>mandatory IPP. The </a:t>
            </a:r>
            <a:r>
              <a:rPr lang="en-US" dirty="0" smtClean="0"/>
              <a:t>Add&lt;service&gt;</a:t>
            </a:r>
            <a:r>
              <a:rPr lang="en-US" dirty="0" err="1" smtClean="0"/>
              <a:t>HardcopyDocument</a:t>
            </a:r>
            <a:r>
              <a:rPr lang="en-US" dirty="0" smtClean="0"/>
              <a:t> </a:t>
            </a:r>
            <a:r>
              <a:rPr lang="en-US" dirty="0" smtClean="0"/>
              <a:t> to </a:t>
            </a:r>
            <a:r>
              <a:rPr lang="en-US" dirty="0" err="1" smtClean="0"/>
              <a:t>AddDocumentImages</a:t>
            </a:r>
            <a:r>
              <a:rPr lang="en-US" dirty="0" smtClean="0"/>
              <a:t> </a:t>
            </a:r>
            <a:r>
              <a:rPr lang="en-US" dirty="0" smtClean="0"/>
              <a:t>change should be made to the Semantic Model Operations. It should be considered as to whether </a:t>
            </a:r>
            <a:r>
              <a:rPr lang="en-US" dirty="0" err="1" smtClean="0"/>
              <a:t>InputElements</a:t>
            </a:r>
            <a:r>
              <a:rPr lang="en-US" dirty="0" smtClean="0"/>
              <a:t> </a:t>
            </a:r>
            <a:r>
              <a:rPr lang="en-US" dirty="0" smtClean="0"/>
              <a:t> is a mandatory Element.</a:t>
            </a:r>
            <a:endParaRPr lang="en-US" dirty="0" smtClean="0"/>
          </a:p>
          <a:p>
            <a:endParaRPr lang="en-US" dirty="0" smtClean="0"/>
          </a:p>
          <a:p>
            <a:endParaRPr lang="en-US" dirty="0" smtClean="0"/>
          </a:p>
          <a:p>
            <a:endParaRPr lang="en-US" dirty="0" smtClean="0"/>
          </a:p>
          <a:p>
            <a:pPr lvl="1"/>
            <a:endParaRPr lang="en-US" dirty="0" smtClean="0"/>
          </a:p>
          <a:p>
            <a:endParaRPr lang="en-US" dirty="0" smtClean="0"/>
          </a:p>
          <a:p>
            <a:endParaRPr lang="en-US" dirty="0" smtClean="0"/>
          </a:p>
        </p:txBody>
      </p:sp>
      <p:sp>
        <p:nvSpPr>
          <p:cNvPr id="10"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a:t>
            </a:r>
            <a:r>
              <a:rPr lang="en-US" sz="1000" dirty="0" smtClean="0">
                <a:solidFill>
                  <a:schemeClr val="bg1"/>
                </a:solidFill>
              </a:rPr>
              <a:t>2015 </a:t>
            </a:r>
            <a:r>
              <a:rPr lang="en-US" sz="1000" dirty="0" smtClean="0">
                <a:solidFill>
                  <a:schemeClr val="bg1"/>
                </a:solidFill>
              </a:rPr>
              <a:t>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extLst>
      <p:ext uri="{BB962C8B-B14F-4D97-AF65-F5344CB8AC3E}">
        <p14:creationId xmlns="" xmlns:p14="http://schemas.microsoft.com/office/powerpoint/2010/main" val="388185141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5E999EF4-9FA6-4A96-8C43-85B130A883B6}" type="slidenum">
              <a:rPr lang="en-US"/>
              <a:pPr/>
              <a:t>17</a:t>
            </a:fld>
            <a:endParaRPr lang="en-US" dirty="0"/>
          </a:p>
        </p:txBody>
      </p:sp>
      <p:sp>
        <p:nvSpPr>
          <p:cNvPr id="1126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1126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1126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11269" name="Rectangle 5"/>
          <p:cNvSpPr>
            <a:spLocks noGrp="1" noChangeArrowheads="1"/>
          </p:cNvSpPr>
          <p:nvPr>
            <p:ph type="title"/>
          </p:nvPr>
        </p:nvSpPr>
        <p:spPr>
          <a:ln/>
        </p:spPr>
        <p:txBody>
          <a:bodyPr rIns="132080"/>
          <a:lstStyle/>
          <a:p>
            <a:r>
              <a:rPr lang="en-US" dirty="0" smtClean="0"/>
              <a:t>Next Steps</a:t>
            </a:r>
            <a:endParaRPr lang="en-US" dirty="0"/>
          </a:p>
        </p:txBody>
      </p:sp>
      <p:sp>
        <p:nvSpPr>
          <p:cNvPr id="11271"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35F8C9B1-26C7-4995-80DA-B076DEAA6C6C}" type="slidenum">
              <a:rPr lang="en-US" sz="1100">
                <a:solidFill>
                  <a:srgbClr val="FFFFFF"/>
                </a:solidFill>
                <a:cs typeface="Arial" charset="0"/>
              </a:rPr>
              <a:pPr algn="ctr"/>
              <a:t>17</a:t>
            </a:fld>
            <a:endParaRPr lang="en-US" sz="1100" dirty="0">
              <a:solidFill>
                <a:srgbClr val="FFFFFF"/>
              </a:solidFill>
              <a:cs typeface="Arial" charset="0"/>
            </a:endParaRPr>
          </a:p>
        </p:txBody>
      </p:sp>
      <p:sp>
        <p:nvSpPr>
          <p:cNvPr id="12" name="Content Placeholder 2"/>
          <p:cNvSpPr>
            <a:spLocks noGrp="1"/>
          </p:cNvSpPr>
          <p:nvPr>
            <p:ph idx="1"/>
          </p:nvPr>
        </p:nvSpPr>
        <p:spPr>
          <a:xfrm>
            <a:off x="381000" y="1219200"/>
            <a:ext cx="8661400" cy="5257800"/>
          </a:xfrm>
        </p:spPr>
        <p:txBody>
          <a:bodyPr/>
          <a:lstStyle/>
          <a:p>
            <a:r>
              <a:rPr lang="en-US" dirty="0" smtClean="0"/>
              <a:t>The Cloud </a:t>
            </a:r>
            <a:r>
              <a:rPr lang="en-US" dirty="0" smtClean="0"/>
              <a:t>Model specification needs to have sufficient comments to meet quorum requirements</a:t>
            </a:r>
          </a:p>
          <a:p>
            <a:r>
              <a:rPr lang="en-US" dirty="0" smtClean="0"/>
              <a:t>Comments will then be resolved and considered by the Cloud WG.</a:t>
            </a:r>
          </a:p>
          <a:p>
            <a:r>
              <a:rPr lang="en-US" dirty="0" smtClean="0"/>
              <a:t>An updated specification will then be put up for vote. Editorial comments issues during vote will be addressed. </a:t>
            </a:r>
          </a:p>
          <a:p>
            <a:r>
              <a:rPr lang="en-US" dirty="0" smtClean="0"/>
              <a:t>If the specification does not pass voting because of serious technical objections, these will be resolved.</a:t>
            </a:r>
          </a:p>
          <a:p>
            <a:r>
              <a:rPr lang="en-US" dirty="0" smtClean="0"/>
              <a:t>Barring a clear need to proceed with a new project, the Cloud Workgrou</a:t>
            </a:r>
            <a:r>
              <a:rPr lang="en-US" dirty="0" smtClean="0"/>
              <a:t>p will then go into hiatus, with the mail list and the website being monitored for questions and issues.</a:t>
            </a:r>
            <a:endParaRPr lang="en-US" dirty="0" smtClean="0"/>
          </a:p>
          <a:p>
            <a:endParaRPr lang="en-US" dirty="0" smtClean="0"/>
          </a:p>
          <a:p>
            <a:endParaRPr lang="en-US" dirty="0" smtClean="0"/>
          </a:p>
        </p:txBody>
      </p:sp>
      <p:sp>
        <p:nvSpPr>
          <p:cNvPr id="10"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2014 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extLst>
      <p:ext uri="{BB962C8B-B14F-4D97-AF65-F5344CB8AC3E}">
        <p14:creationId xmlns="" xmlns:p14="http://schemas.microsoft.com/office/powerpoint/2010/main" val="388185141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4EAEC5C5-365B-4174-9D2D-B4D75B9316AA}" type="slidenum">
              <a:rPr lang="en-US"/>
              <a:pPr/>
              <a:t>18</a:t>
            </a:fld>
            <a:endParaRPr lang="en-US" dirty="0"/>
          </a:p>
        </p:txBody>
      </p:sp>
      <p:sp>
        <p:nvSpPr>
          <p:cNvPr id="1228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1229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1229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12295"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40E56B8F-CDEC-4568-BCA5-E6C4D2A5522F}" type="slidenum">
              <a:rPr lang="en-US" sz="1100">
                <a:solidFill>
                  <a:srgbClr val="FFFFFF"/>
                </a:solidFill>
                <a:cs typeface="Arial" charset="0"/>
              </a:rPr>
              <a:pPr algn="ctr"/>
              <a:t>18</a:t>
            </a:fld>
            <a:endParaRPr lang="en-US" sz="1100" dirty="0">
              <a:solidFill>
                <a:srgbClr val="FFFFFF"/>
              </a:solidFill>
              <a:cs typeface="Arial" charset="0"/>
            </a:endParaRPr>
          </a:p>
        </p:txBody>
      </p:sp>
      <p:sp>
        <p:nvSpPr>
          <p:cNvPr id="11" name="Title 1"/>
          <p:cNvSpPr txBox="1">
            <a:spLocks/>
          </p:cNvSpPr>
          <p:nvPr/>
        </p:nvSpPr>
        <p:spPr bwMode="auto">
          <a:xfrm>
            <a:off x="97115" y="63500"/>
            <a:ext cx="6477000" cy="1016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b" anchorCtr="0" compatLnSpc="1">
            <a:prstTxWarp prst="textNoShape">
              <a:avLst/>
            </a:prstTxWarp>
          </a:bodyPr>
          <a:lstStyle>
            <a:lvl1pPr marL="39688" algn="l" rtl="0" fontAlgn="base">
              <a:spcBef>
                <a:spcPct val="0"/>
              </a:spcBef>
              <a:spcAft>
                <a:spcPct val="0"/>
              </a:spcAft>
              <a:defRPr sz="3000">
                <a:solidFill>
                  <a:srgbClr val="FFFFFF"/>
                </a:solidFill>
                <a:latin typeface="+mj-lt"/>
                <a:ea typeface="+mj-ea"/>
                <a:cs typeface="+mj-cs"/>
                <a:sym typeface="Verdana" charset="0"/>
              </a:defRPr>
            </a:lvl1pPr>
            <a:lvl2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2pPr>
            <a:lvl3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3pPr>
            <a:lvl4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4pPr>
            <a:lvl5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en-US" kern="0" dirty="0" smtClean="0"/>
              <a:t>Cloud Imaging WG Participation</a:t>
            </a:r>
            <a:endParaRPr lang="en-US" kern="0" dirty="0"/>
          </a:p>
        </p:txBody>
      </p:sp>
      <p:sp>
        <p:nvSpPr>
          <p:cNvPr id="12" name="Content Placeholder 2"/>
          <p:cNvSpPr>
            <a:spLocks noGrp="1"/>
          </p:cNvSpPr>
          <p:nvPr>
            <p:ph idx="1"/>
          </p:nvPr>
        </p:nvSpPr>
        <p:spPr>
          <a:xfrm>
            <a:off x="228600" y="1371600"/>
            <a:ext cx="8686800" cy="5257800"/>
          </a:xfrm>
        </p:spPr>
        <p:txBody>
          <a:bodyPr/>
          <a:lstStyle/>
          <a:p>
            <a:r>
              <a:rPr lang="en-US" sz="2400" dirty="0" smtClean="0"/>
              <a:t>We welcome participation from all interested parties</a:t>
            </a:r>
          </a:p>
          <a:p>
            <a:r>
              <a:rPr lang="en-US" sz="2400" dirty="0" smtClean="0"/>
              <a:t>Cloud Imaging Working Group Web page</a:t>
            </a:r>
          </a:p>
          <a:p>
            <a:pPr lvl="1"/>
            <a:r>
              <a:rPr lang="en-US" sz="2000" dirty="0" smtClean="0"/>
              <a:t> </a:t>
            </a:r>
            <a:r>
              <a:rPr lang="en-US" sz="2000" dirty="0" smtClean="0">
                <a:hlinkClick r:id="rId3"/>
              </a:rPr>
              <a:t>http://www.pwg.org/cloud/index.html</a:t>
            </a:r>
            <a:endParaRPr lang="en-US" sz="2000" dirty="0" smtClean="0"/>
          </a:p>
          <a:p>
            <a:r>
              <a:rPr lang="en-US" sz="2400" dirty="0" smtClean="0"/>
              <a:t>Subscribe to the Cloud mailing list</a:t>
            </a:r>
          </a:p>
          <a:p>
            <a:pPr lvl="1"/>
            <a:r>
              <a:rPr lang="en-US" sz="2000" dirty="0" smtClean="0"/>
              <a:t>https://www.pwg.org/mailman/listinfo/cloud</a:t>
            </a:r>
          </a:p>
          <a:p>
            <a:pPr lvl="1"/>
            <a:r>
              <a:rPr lang="en-US" sz="2000" dirty="0" smtClean="0"/>
              <a:t>cloud@pwg.org</a:t>
            </a:r>
          </a:p>
          <a:p>
            <a:r>
              <a:rPr lang="en-US" sz="2400" dirty="0" smtClean="0"/>
              <a:t>Cloud Imaging WG holds bi-weekly phone conferences announced on the Cloud mailing list</a:t>
            </a:r>
          </a:p>
          <a:p>
            <a:pPr lvl="1"/>
            <a:r>
              <a:rPr lang="en-US" sz="2000" dirty="0" smtClean="0"/>
              <a:t> Next conference call is </a:t>
            </a:r>
            <a:r>
              <a:rPr lang="en-US" sz="2000" dirty="0" smtClean="0"/>
              <a:t>February 23, 2015 </a:t>
            </a:r>
            <a:r>
              <a:rPr lang="en-US" sz="2000" dirty="0" smtClean="0"/>
              <a:t>at 3 pm EDT</a:t>
            </a:r>
          </a:p>
          <a:p>
            <a:pPr lvl="1"/>
            <a:r>
              <a:rPr lang="en-US" sz="2000" dirty="0" smtClean="0"/>
              <a:t>Conference Calls on same weeks as SM3 conference calls.</a:t>
            </a:r>
          </a:p>
          <a:p>
            <a:pPr lvl="1"/>
            <a:r>
              <a:rPr lang="en-US" sz="2000" dirty="0" smtClean="0"/>
              <a:t>Conferences on opposite weeks of IPP WG calls</a:t>
            </a:r>
            <a:endParaRPr lang="en-US" sz="2000" dirty="0"/>
          </a:p>
        </p:txBody>
      </p:sp>
      <p:sp>
        <p:nvSpPr>
          <p:cNvPr id="10"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2014 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Slide Number Placeholder 3"/>
          <p:cNvSpPr>
            <a:spLocks noGrp="1"/>
          </p:cNvSpPr>
          <p:nvPr>
            <p:ph type="sldNum" sz="quarter" idx="10"/>
          </p:nvPr>
        </p:nvSpPr>
        <p:spPr/>
        <p:txBody>
          <a:bodyPr/>
          <a:lstStyle/>
          <a:p>
            <a:fld id="{96B845B9-0C8F-4A63-BC0E-C66F6B6EC16C}" type="slidenum">
              <a:rPr lang="en-US"/>
              <a:pPr/>
              <a:t>2</a:t>
            </a:fld>
            <a:endParaRPr lang="en-US" dirty="0"/>
          </a:p>
        </p:txBody>
      </p:sp>
      <p:sp>
        <p:nvSpPr>
          <p:cNvPr id="921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9218"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a:t>
            </a:r>
            <a:r>
              <a:rPr lang="en-US" sz="1000" dirty="0" smtClean="0">
                <a:solidFill>
                  <a:schemeClr val="bg1"/>
                </a:solidFill>
              </a:rPr>
              <a:t>2015 </a:t>
            </a:r>
            <a:r>
              <a:rPr lang="en-US" sz="1000" dirty="0" smtClean="0">
                <a:solidFill>
                  <a:schemeClr val="bg1"/>
                </a:solidFill>
              </a:rPr>
              <a:t>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
        <p:nvSpPr>
          <p:cNvPr id="9219"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9220"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graphicFrame>
        <p:nvGraphicFramePr>
          <p:cNvPr id="9221" name="Group 5"/>
          <p:cNvGraphicFramePr>
            <a:graphicFrameLocks noGrp="1"/>
          </p:cNvGraphicFramePr>
          <p:nvPr>
            <p:extLst>
              <p:ext uri="{D42A27DB-BD31-4B8C-83A1-F6EECF244321}">
                <p14:modId xmlns="" xmlns:p14="http://schemas.microsoft.com/office/powerpoint/2010/main" val="2120922440"/>
              </p:ext>
            </p:extLst>
          </p:nvPr>
        </p:nvGraphicFramePr>
        <p:xfrm>
          <a:off x="152400" y="1295400"/>
          <a:ext cx="8915400" cy="4687856"/>
        </p:xfrm>
        <a:graphic>
          <a:graphicData uri="http://schemas.openxmlformats.org/drawingml/2006/table">
            <a:tbl>
              <a:tblPr/>
              <a:tblGrid>
                <a:gridCol w="1295400"/>
                <a:gridCol w="7620000"/>
              </a:tblGrid>
              <a:tr h="1524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When </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r h="1558576">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20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10:30 </a:t>
                      </a:r>
                      <a:r>
                        <a:rPr kumimoji="0" lang="en-US" sz="20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 </a:t>
                      </a:r>
                      <a:r>
                        <a:rPr kumimoji="0" lang="en-US" sz="20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10:45</a:t>
                      </a:r>
                      <a:endParaRPr kumimoji="0" lang="en-US" sz="20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Introduction and Administrative </a:t>
                      </a:r>
                    </a:p>
                    <a:p>
                      <a:pPr lvl="1"/>
                      <a:r>
                        <a:rPr lang="en-US" sz="1600" dirty="0" smtClean="0"/>
                        <a:t>Intellectual Property Policy </a:t>
                      </a:r>
                      <a:r>
                        <a:rPr lang="en-US" sz="1600" dirty="0" smtClean="0"/>
                        <a:t>Statement.</a:t>
                      </a:r>
                      <a:endParaRPr lang="en-US" sz="1600" dirty="0" smtClean="0"/>
                    </a:p>
                    <a:p>
                      <a:pPr lvl="1"/>
                      <a:r>
                        <a:rPr lang="en-US" sz="1600" dirty="0" smtClean="0"/>
                        <a:t>Identify Minute </a:t>
                      </a:r>
                      <a:r>
                        <a:rPr lang="en-US" sz="1600" dirty="0" smtClean="0"/>
                        <a:t>Taker.</a:t>
                      </a:r>
                      <a:endParaRPr lang="en-US" sz="1600" dirty="0" smtClean="0"/>
                    </a:p>
                    <a:p>
                      <a:pPr lvl="1"/>
                      <a:r>
                        <a:rPr lang="en-US" sz="1600" dirty="0" smtClean="0"/>
                        <a:t>Introduce </a:t>
                      </a:r>
                      <a:r>
                        <a:rPr lang="en-US" sz="1600" dirty="0" smtClean="0"/>
                        <a:t>Participants.</a:t>
                      </a:r>
                      <a:endParaRPr lang="en-US" sz="1600" dirty="0" smtClean="0"/>
                    </a:p>
                    <a:p>
                      <a:pPr lvl="1"/>
                      <a:r>
                        <a:rPr lang="en-US" sz="1600" dirty="0" smtClean="0"/>
                        <a:t>Consider </a:t>
                      </a:r>
                      <a:r>
                        <a:rPr lang="en-US" sz="1600" dirty="0" smtClean="0"/>
                        <a:t>Agenda.</a:t>
                      </a:r>
                      <a:endParaRPr lang="en-US" sz="1600" dirty="0" smtClean="0"/>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r>
              <a:tr h="22860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sz="20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10:45 </a:t>
                      </a:r>
                      <a:r>
                        <a:rPr kumimoji="0" lang="en-US" sz="20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 </a:t>
                      </a:r>
                      <a:r>
                        <a:rPr kumimoji="0" lang="en-US" sz="20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12:00</a:t>
                      </a:r>
                      <a:endParaRPr kumimoji="0" lang="en-US" sz="20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chemeClr val="accent3">
                        <a:lumMod val="65000"/>
                        <a:alpha val="29803"/>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sz="20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Wrap-up of Workgroup Project</a:t>
                      </a:r>
                    </a:p>
                    <a:p>
                      <a:pPr marL="457200" marR="0" lvl="1"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sz="16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Status of  </a:t>
                      </a:r>
                      <a:r>
                        <a:rPr lang="en-US" sz="1600" dirty="0" smtClean="0"/>
                        <a:t>Cloud Imaging Requirements and Model Specification.</a:t>
                      </a:r>
                    </a:p>
                    <a:p>
                      <a:pPr marL="457200" marR="0" lvl="1"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sz="16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Solicitation of  PWG Last Call Review Comments on</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1400" dirty="0" smtClean="0">
                          <a:hlinkClick r:id="rId3"/>
                        </a:rPr>
                        <a:t>http://ftp.pwg.org/pub/pwg/cloud/wd/wd-cloudimagingmodel10-20150122.pdf</a:t>
                      </a:r>
                      <a:r>
                        <a:rPr lang="en-US" sz="1400" dirty="0" smtClean="0"/>
                        <a:t>.</a:t>
                      </a:r>
                    </a:p>
                    <a:p>
                      <a:pPr marL="457200" marR="0" lvl="1"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sz="16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Background and Intent of Cloud Imaging Model project.</a:t>
                      </a:r>
                    </a:p>
                    <a:p>
                      <a:pPr marL="457200" marR="0" lvl="1"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1600" dirty="0" smtClean="0"/>
                        <a:t>Differences and Suggestions to SM.</a:t>
                      </a:r>
                      <a:endParaRPr kumimoji="0" lang="en-US" sz="16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p>
                      <a:pPr marL="457200" marR="0" lvl="1"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endParaRPr kumimoji="0" lang="en-US" sz="16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endParaRPr kumimoji="0" lang="en-US" sz="20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endParaRPr kumimoji="0" lang="en-US" sz="20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endParaRPr lang="en-US" sz="2000" dirty="0" smtClean="0"/>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chemeClr val="accent3">
                        <a:lumMod val="65000"/>
                        <a:alpha val="29803"/>
                      </a:schemeClr>
                    </a:solidFill>
                  </a:tcPr>
                </a:tc>
              </a:tr>
            </a:tbl>
          </a:graphicData>
        </a:graphic>
      </p:graphicFrame>
      <p:sp>
        <p:nvSpPr>
          <p:cNvPr id="9301" name="Rectangle 85"/>
          <p:cNvSpPr>
            <a:spLocks noGrp="1" noChangeArrowheads="1"/>
          </p:cNvSpPr>
          <p:nvPr>
            <p:ph type="title"/>
          </p:nvPr>
        </p:nvSpPr>
        <p:spPr>
          <a:ln/>
        </p:spPr>
        <p:txBody>
          <a:bodyPr rIns="132080"/>
          <a:lstStyle/>
          <a:p>
            <a:r>
              <a:rPr lang="en-US" dirty="0"/>
              <a:t>Agenda</a:t>
            </a:r>
          </a:p>
        </p:txBody>
      </p:sp>
      <p:sp>
        <p:nvSpPr>
          <p:cNvPr id="9302"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3CA3B223-B266-497E-9640-64CE776A3BD6}" type="slidenum">
              <a:rPr lang="en-US" sz="1100">
                <a:solidFill>
                  <a:srgbClr val="FFFFFF"/>
                </a:solidFill>
                <a:cs typeface="Arial" charset="0"/>
              </a:rPr>
              <a:pPr algn="ctr"/>
              <a:t>2</a:t>
            </a:fld>
            <a:endParaRPr lang="en-US" sz="11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0E49B031-1201-44C8-8F56-F009667430F0}" type="slidenum">
              <a:rPr lang="en-US"/>
              <a:pPr/>
              <a:t>3</a:t>
            </a:fld>
            <a:endParaRPr lang="en-US" dirty="0"/>
          </a:p>
        </p:txBody>
      </p:sp>
      <p:sp>
        <p:nvSpPr>
          <p:cNvPr id="819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819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819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8197" name="Rectangle 5"/>
          <p:cNvSpPr>
            <a:spLocks noGrp="1" noChangeArrowheads="1"/>
          </p:cNvSpPr>
          <p:nvPr>
            <p:ph type="title"/>
          </p:nvPr>
        </p:nvSpPr>
        <p:spPr>
          <a:ln/>
        </p:spPr>
        <p:txBody>
          <a:bodyPr rIns="132080"/>
          <a:lstStyle/>
          <a:p>
            <a:r>
              <a:rPr lang="en-US" dirty="0" smtClean="0"/>
              <a:t>Officers and Contributors</a:t>
            </a:r>
            <a:endParaRPr lang="en-US" dirty="0"/>
          </a:p>
        </p:txBody>
      </p:sp>
      <p:sp>
        <p:nvSpPr>
          <p:cNvPr id="8198"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B517C623-58B0-4D5D-8B4A-16127E5567D5}" type="slidenum">
              <a:rPr lang="en-US" sz="1100">
                <a:solidFill>
                  <a:srgbClr val="FFFFFF"/>
                </a:solidFill>
                <a:cs typeface="Arial" charset="0"/>
              </a:rPr>
              <a:pPr algn="ctr"/>
              <a:t>3</a:t>
            </a:fld>
            <a:endParaRPr lang="en-US" sz="1100" dirty="0">
              <a:solidFill>
                <a:srgbClr val="FFFFFF"/>
              </a:solidFill>
              <a:cs typeface="Arial" charset="0"/>
            </a:endParaRPr>
          </a:p>
        </p:txBody>
      </p:sp>
      <p:sp>
        <p:nvSpPr>
          <p:cNvPr id="11" name="Content Placeholder 2"/>
          <p:cNvSpPr>
            <a:spLocks noGrp="1"/>
          </p:cNvSpPr>
          <p:nvPr>
            <p:ph idx="1"/>
          </p:nvPr>
        </p:nvSpPr>
        <p:spPr>
          <a:xfrm>
            <a:off x="304800" y="1295400"/>
            <a:ext cx="8458200" cy="5257800"/>
          </a:xfrm>
        </p:spPr>
        <p:txBody>
          <a:bodyPr/>
          <a:lstStyle/>
          <a:p>
            <a:r>
              <a:rPr lang="en-US" sz="2400" dirty="0" smtClean="0"/>
              <a:t>Chair: Ron Nevo (Samsung)</a:t>
            </a:r>
          </a:p>
          <a:p>
            <a:r>
              <a:rPr lang="en-US" sz="2400" dirty="0" smtClean="0"/>
              <a:t>Vice Chair: Bill Wagner (TIC)</a:t>
            </a:r>
          </a:p>
          <a:p>
            <a:r>
              <a:rPr lang="en-US" sz="2400" dirty="0" smtClean="0"/>
              <a:t>Secretary: Michael Sweet (Apple)</a:t>
            </a:r>
          </a:p>
          <a:p>
            <a:r>
              <a:rPr lang="en-US" sz="2400" dirty="0" smtClean="0"/>
              <a:t>Document Editors</a:t>
            </a:r>
          </a:p>
          <a:p>
            <a:pPr lvl="1"/>
            <a:r>
              <a:rPr lang="en-US" sz="2000" dirty="0" smtClean="0"/>
              <a:t>Bill Wagner (TIC): Editor</a:t>
            </a:r>
          </a:p>
          <a:p>
            <a:pPr lvl="1"/>
            <a:r>
              <a:rPr lang="en-US" sz="2000" dirty="0" smtClean="0"/>
              <a:t>Ron Nevo (Samsung): Editor</a:t>
            </a:r>
          </a:p>
        </p:txBody>
      </p:sp>
      <p:sp>
        <p:nvSpPr>
          <p:cNvPr id="10"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a:t>
            </a:r>
            <a:r>
              <a:rPr lang="en-US" sz="1000" dirty="0" smtClean="0">
                <a:solidFill>
                  <a:schemeClr val="bg1"/>
                </a:solidFill>
              </a:rPr>
              <a:t>2015 </a:t>
            </a:r>
            <a:r>
              <a:rPr lang="en-US" sz="1000" dirty="0" smtClean="0">
                <a:solidFill>
                  <a:schemeClr val="bg1"/>
                </a:solidFill>
              </a:rPr>
              <a:t>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0E49B031-1201-44C8-8F56-F009667430F0}" type="slidenum">
              <a:rPr lang="en-US"/>
              <a:pPr/>
              <a:t>4</a:t>
            </a:fld>
            <a:endParaRPr lang="en-US" dirty="0"/>
          </a:p>
        </p:txBody>
      </p:sp>
      <p:sp>
        <p:nvSpPr>
          <p:cNvPr id="819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819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819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8197" name="Rectangle 5"/>
          <p:cNvSpPr>
            <a:spLocks noGrp="1" noChangeArrowheads="1"/>
          </p:cNvSpPr>
          <p:nvPr>
            <p:ph type="title"/>
          </p:nvPr>
        </p:nvSpPr>
        <p:spPr>
          <a:xfrm>
            <a:off x="457200" y="46038"/>
            <a:ext cx="7543800" cy="1016000"/>
          </a:xfrm>
          <a:ln/>
        </p:spPr>
        <p:txBody>
          <a:bodyPr rIns="132080"/>
          <a:lstStyle/>
          <a:p>
            <a:r>
              <a:rPr lang="en-US" dirty="0" smtClean="0"/>
              <a:t>PWG Last Call Announcement (1 of 2)</a:t>
            </a:r>
            <a:endParaRPr lang="en-US" dirty="0"/>
          </a:p>
        </p:txBody>
      </p:sp>
      <p:sp>
        <p:nvSpPr>
          <p:cNvPr id="8198"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B517C623-58B0-4D5D-8B4A-16127E5567D5}" type="slidenum">
              <a:rPr lang="en-US" sz="1100">
                <a:solidFill>
                  <a:srgbClr val="FFFFFF"/>
                </a:solidFill>
                <a:cs typeface="Arial" charset="0"/>
              </a:rPr>
              <a:pPr algn="ctr"/>
              <a:t>4</a:t>
            </a:fld>
            <a:endParaRPr lang="en-US" sz="1100" dirty="0">
              <a:solidFill>
                <a:srgbClr val="FFFFFF"/>
              </a:solidFill>
              <a:cs typeface="Arial" charset="0"/>
            </a:endParaRPr>
          </a:p>
        </p:txBody>
      </p:sp>
      <p:sp>
        <p:nvSpPr>
          <p:cNvPr id="11" name="Content Placeholder 2"/>
          <p:cNvSpPr>
            <a:spLocks noGrp="1"/>
          </p:cNvSpPr>
          <p:nvPr>
            <p:ph idx="1"/>
          </p:nvPr>
        </p:nvSpPr>
        <p:spPr>
          <a:xfrm>
            <a:off x="0" y="1143000"/>
            <a:ext cx="8991600" cy="5257800"/>
          </a:xfrm>
        </p:spPr>
        <p:txBody>
          <a:bodyPr/>
          <a:lstStyle/>
          <a:p>
            <a:r>
              <a:rPr lang="en-US" sz="2000" dirty="0" smtClean="0"/>
              <a:t>Formal </a:t>
            </a:r>
            <a:r>
              <a:rPr lang="en-US" sz="2000" dirty="0" smtClean="0"/>
              <a:t>PWG Last Call </a:t>
            </a:r>
            <a:r>
              <a:rPr lang="en-US" sz="2000" dirty="0" smtClean="0"/>
              <a:t>announcement was made for the </a:t>
            </a:r>
            <a:r>
              <a:rPr lang="en-US" sz="2000" dirty="0" smtClean="0"/>
              <a:t>Cloud </a:t>
            </a:r>
            <a:r>
              <a:rPr lang="en-US" sz="2000" dirty="0" smtClean="0"/>
              <a:t>Imaging Requirements and Model(CLOUDIMAGING</a:t>
            </a:r>
            <a:r>
              <a:rPr lang="en-US" sz="2000" dirty="0" smtClean="0"/>
              <a:t>) </a:t>
            </a:r>
            <a:r>
              <a:rPr lang="en-US" sz="2000" dirty="0" smtClean="0"/>
              <a:t>specification:</a:t>
            </a:r>
            <a:r>
              <a:rPr lang="en-US" sz="2000" dirty="0" smtClean="0"/>
              <a:t/>
            </a:r>
            <a:br>
              <a:rPr lang="en-US" sz="2000" dirty="0" smtClean="0"/>
            </a:br>
            <a:r>
              <a:rPr lang="en-US" sz="2000" dirty="0" smtClean="0">
                <a:hlinkClick r:id="rId4"/>
              </a:rPr>
              <a:t>http</a:t>
            </a:r>
            <a:r>
              <a:rPr lang="en-US" sz="2000" dirty="0" smtClean="0">
                <a:hlinkClick r:id="rId4"/>
              </a:rPr>
              <a:t>://</a:t>
            </a:r>
            <a:r>
              <a:rPr lang="en-US" sz="2000" dirty="0" smtClean="0">
                <a:hlinkClick r:id="rId4"/>
              </a:rPr>
              <a:t>ftp.pwg.org/pub/pwg/cloud/wd/wd-cloudimagingmodel10-20150122.pdf</a:t>
            </a:r>
            <a:endParaRPr lang="en-US" sz="2000" dirty="0" smtClean="0"/>
          </a:p>
          <a:p>
            <a:r>
              <a:rPr lang="en-US" sz="2000" dirty="0" smtClean="0"/>
              <a:t>PWG Last Call for this specification is scheduled to last from 22 January to 23 February, with the comments received up to that time to be considered at the February 23 Cloud conference call. Resolution of all Last Call comments will follow the scheduled Last Call period or the satisfaction of response quorum requirements, whichever comes </a:t>
            </a:r>
            <a:r>
              <a:rPr lang="en-US" sz="2000" dirty="0" smtClean="0"/>
              <a:t>later.</a:t>
            </a:r>
          </a:p>
          <a:p>
            <a:r>
              <a:rPr lang="en-US" sz="2000" dirty="0" smtClean="0"/>
              <a:t>Apple </a:t>
            </a:r>
            <a:r>
              <a:rPr lang="en-US" sz="2000" dirty="0" smtClean="0"/>
              <a:t>has provided notice </a:t>
            </a:r>
            <a:r>
              <a:rPr lang="en-US" sz="2000" dirty="0" smtClean="0"/>
              <a:t>of </a:t>
            </a:r>
            <a:r>
              <a:rPr lang="en-US" sz="2000" dirty="0" smtClean="0"/>
              <a:t>IPP Shared Infrastructure </a:t>
            </a:r>
            <a:r>
              <a:rPr lang="en-US" sz="2000" dirty="0" smtClean="0"/>
              <a:t>Extensions prototype. This specification defines an IPP </a:t>
            </a:r>
            <a:r>
              <a:rPr lang="en-US" sz="2000" dirty="0" smtClean="0"/>
              <a:t>Binding of </a:t>
            </a:r>
            <a:r>
              <a:rPr lang="en-US" sz="2000" dirty="0" smtClean="0"/>
              <a:t>the </a:t>
            </a:r>
            <a:r>
              <a:rPr lang="en-US" sz="2000" dirty="0" smtClean="0"/>
              <a:t>Cloud Imaging Requirements and </a:t>
            </a:r>
            <a:r>
              <a:rPr lang="en-US" sz="2000" dirty="0" smtClean="0"/>
              <a:t>Model specification</a:t>
            </a:r>
            <a:r>
              <a:rPr lang="en-US" sz="2000" dirty="0" smtClean="0"/>
              <a:t>; the prototype of a model binding </a:t>
            </a:r>
            <a:r>
              <a:rPr lang="en-US" sz="2000" dirty="0" smtClean="0"/>
              <a:t>satisfies </a:t>
            </a:r>
            <a:r>
              <a:rPr lang="en-US" sz="2000" dirty="0" smtClean="0"/>
              <a:t>the </a:t>
            </a:r>
            <a:r>
              <a:rPr lang="en-US" sz="2000" dirty="0" smtClean="0"/>
              <a:t>prototype requirement </a:t>
            </a:r>
            <a:r>
              <a:rPr lang="en-US" sz="2000" dirty="0" smtClean="0"/>
              <a:t>for the specification of a general model. </a:t>
            </a:r>
            <a:endParaRPr lang="en-US" sz="2000" dirty="0" smtClean="0"/>
          </a:p>
          <a:p>
            <a:pPr>
              <a:buNone/>
            </a:pP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smtClean="0"/>
          </a:p>
        </p:txBody>
      </p:sp>
      <p:sp>
        <p:nvSpPr>
          <p:cNvPr id="12"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a:t>
            </a:r>
            <a:r>
              <a:rPr lang="en-US" sz="1000" smtClean="0">
                <a:solidFill>
                  <a:schemeClr val="bg1"/>
                </a:solidFill>
              </a:rPr>
              <a:t>© 2015 </a:t>
            </a:r>
            <a:r>
              <a:rPr lang="en-US" sz="1000" dirty="0" smtClean="0">
                <a:solidFill>
                  <a:schemeClr val="bg1"/>
                </a:solidFill>
              </a:rPr>
              <a:t>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0E49B031-1201-44C8-8F56-F009667430F0}" type="slidenum">
              <a:rPr lang="en-US"/>
              <a:pPr/>
              <a:t>5</a:t>
            </a:fld>
            <a:endParaRPr lang="en-US" dirty="0"/>
          </a:p>
        </p:txBody>
      </p:sp>
      <p:sp>
        <p:nvSpPr>
          <p:cNvPr id="819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819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819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8197" name="Rectangle 5"/>
          <p:cNvSpPr>
            <a:spLocks noGrp="1" noChangeArrowheads="1"/>
          </p:cNvSpPr>
          <p:nvPr>
            <p:ph type="title"/>
          </p:nvPr>
        </p:nvSpPr>
        <p:spPr>
          <a:xfrm>
            <a:off x="457200" y="46038"/>
            <a:ext cx="7543800" cy="1016000"/>
          </a:xfrm>
          <a:ln/>
        </p:spPr>
        <p:txBody>
          <a:bodyPr rIns="132080"/>
          <a:lstStyle/>
          <a:p>
            <a:r>
              <a:rPr lang="en-US" dirty="0" smtClean="0"/>
              <a:t>PWG Last Call Announcement (2 of 2)</a:t>
            </a:r>
            <a:endParaRPr lang="en-US" dirty="0"/>
          </a:p>
        </p:txBody>
      </p:sp>
      <p:sp>
        <p:nvSpPr>
          <p:cNvPr id="8198"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B517C623-58B0-4D5D-8B4A-16127E5567D5}" type="slidenum">
              <a:rPr lang="en-US" sz="1100">
                <a:solidFill>
                  <a:srgbClr val="FFFFFF"/>
                </a:solidFill>
                <a:cs typeface="Arial" charset="0"/>
              </a:rPr>
              <a:pPr algn="ctr"/>
              <a:t>5</a:t>
            </a:fld>
            <a:endParaRPr lang="en-US" sz="1100" dirty="0">
              <a:solidFill>
                <a:srgbClr val="FFFFFF"/>
              </a:solidFill>
              <a:cs typeface="Arial" charset="0"/>
            </a:endParaRPr>
          </a:p>
        </p:txBody>
      </p:sp>
      <p:sp>
        <p:nvSpPr>
          <p:cNvPr id="11" name="Content Placeholder 2"/>
          <p:cNvSpPr>
            <a:spLocks noGrp="1"/>
          </p:cNvSpPr>
          <p:nvPr>
            <p:ph idx="1"/>
          </p:nvPr>
        </p:nvSpPr>
        <p:spPr>
          <a:xfrm>
            <a:off x="0" y="1066800"/>
            <a:ext cx="9144000" cy="5257800"/>
          </a:xfrm>
        </p:spPr>
        <p:txBody>
          <a:bodyPr/>
          <a:lstStyle/>
          <a:p>
            <a:r>
              <a:rPr lang="en-US" sz="2000" dirty="0" smtClean="0"/>
              <a:t>The Cloud WG has completed extensive review of the various revisions of this model document and a workgroup last call.</a:t>
            </a:r>
            <a:endParaRPr lang="en-US" sz="2000" dirty="0" smtClean="0"/>
          </a:p>
          <a:p>
            <a:r>
              <a:rPr lang="en-US" sz="2000" dirty="0" smtClean="0"/>
              <a:t>The PWG Last Call period includes this Face-to-Face meeting, a PWG Process requirement to allow specification questions and issues to be discussed among the PWG as a whole in real time. Comments can be made during this meeting or via the mail lists.</a:t>
            </a:r>
          </a:p>
          <a:p>
            <a:r>
              <a:rPr lang="en-US" sz="2000" dirty="0" smtClean="0"/>
              <a:t>The PWG Process requires that not </a:t>
            </a:r>
            <a:r>
              <a:rPr lang="en-US" sz="2000" dirty="0" smtClean="0"/>
              <a:t>less than </a:t>
            </a:r>
            <a:r>
              <a:rPr lang="en-US" sz="2000" dirty="0" smtClean="0"/>
              <a:t>30% of the </a:t>
            </a:r>
            <a:r>
              <a:rPr lang="en-US" sz="2000" dirty="0" smtClean="0"/>
              <a:t>PWG membership </a:t>
            </a:r>
            <a:r>
              <a:rPr lang="en-US" sz="2000" dirty="0" smtClean="0"/>
              <a:t>comment on, participate in, </a:t>
            </a:r>
            <a:r>
              <a:rPr lang="en-US" sz="2000" dirty="0" smtClean="0"/>
              <a:t>or </a:t>
            </a:r>
            <a:r>
              <a:rPr lang="en-US" sz="2000" dirty="0" smtClean="0"/>
              <a:t>communicate </a:t>
            </a:r>
            <a:r>
              <a:rPr lang="en-US" sz="2000" dirty="0" smtClean="0"/>
              <a:t>that they have no comments </a:t>
            </a:r>
            <a:r>
              <a:rPr lang="en-US" sz="2000" dirty="0" smtClean="0"/>
              <a:t>relative to </a:t>
            </a:r>
            <a:r>
              <a:rPr lang="en-US" sz="2000" dirty="0" smtClean="0"/>
              <a:t>a given </a:t>
            </a:r>
            <a:r>
              <a:rPr lang="en-US" sz="2000" dirty="0" smtClean="0"/>
              <a:t>specification. </a:t>
            </a:r>
            <a:endParaRPr lang="en-US" sz="2000" dirty="0" smtClean="0"/>
          </a:p>
          <a:p>
            <a:r>
              <a:rPr lang="en-US" sz="2000" dirty="0" smtClean="0"/>
              <a:t>Procedure for registering comments on this specification </a:t>
            </a:r>
            <a:r>
              <a:rPr lang="en-US" sz="2000" dirty="0" smtClean="0"/>
              <a:t>via the mail lists is given in </a:t>
            </a:r>
            <a:r>
              <a:rPr lang="en-US" sz="2000" dirty="0" smtClean="0">
                <a:hlinkClick r:id="rId4"/>
              </a:rPr>
              <a:t>http://</a:t>
            </a:r>
            <a:r>
              <a:rPr lang="en-US" sz="2000" dirty="0" smtClean="0">
                <a:hlinkClick r:id="rId4"/>
              </a:rPr>
              <a:t>www.pwg.org/archives/pwg-announce/2015/003643.html</a:t>
            </a:r>
            <a:endParaRPr lang="en-US" sz="2000" dirty="0" smtClean="0"/>
          </a:p>
          <a:p>
            <a:r>
              <a:rPr lang="en-US" sz="2000" dirty="0" smtClean="0"/>
              <a:t>Because the IPP </a:t>
            </a:r>
            <a:r>
              <a:rPr lang="en-US" sz="2000" dirty="0" smtClean="0"/>
              <a:t>Shared Infrastructure </a:t>
            </a:r>
            <a:r>
              <a:rPr lang="en-US" sz="2000" dirty="0" smtClean="0"/>
              <a:t>Extensions specification and the Cloud Imaging </a:t>
            </a:r>
            <a:r>
              <a:rPr lang="en-US" sz="2000" dirty="0" smtClean="0"/>
              <a:t>Requirements and </a:t>
            </a:r>
            <a:r>
              <a:rPr lang="en-US" sz="2000" dirty="0" smtClean="0"/>
              <a:t>Model specification reference each other, they must be approved together. Although mutual compatibility was intended during development, it should also be considered during Last Call.</a:t>
            </a:r>
            <a:endParaRPr lang="en-US" sz="2400" dirty="0" smtClean="0"/>
          </a:p>
        </p:txBody>
      </p:sp>
      <p:sp>
        <p:nvSpPr>
          <p:cNvPr id="12"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a:t>
            </a:r>
            <a:r>
              <a:rPr lang="en-US" sz="1000" smtClean="0">
                <a:solidFill>
                  <a:schemeClr val="bg1"/>
                </a:solidFill>
              </a:rPr>
              <a:t>© 2015 </a:t>
            </a:r>
            <a:r>
              <a:rPr lang="en-US" sz="1000" dirty="0" smtClean="0">
                <a:solidFill>
                  <a:schemeClr val="bg1"/>
                </a:solidFill>
              </a:rPr>
              <a:t>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0E49B031-1201-44C8-8F56-F009667430F0}" type="slidenum">
              <a:rPr lang="en-US"/>
              <a:pPr/>
              <a:t>6</a:t>
            </a:fld>
            <a:endParaRPr lang="en-US" dirty="0"/>
          </a:p>
        </p:txBody>
      </p:sp>
      <p:sp>
        <p:nvSpPr>
          <p:cNvPr id="819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819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819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8197" name="Rectangle 5"/>
          <p:cNvSpPr>
            <a:spLocks noGrp="1" noChangeArrowheads="1"/>
          </p:cNvSpPr>
          <p:nvPr>
            <p:ph type="title"/>
          </p:nvPr>
        </p:nvSpPr>
        <p:spPr>
          <a:ln/>
        </p:spPr>
        <p:txBody>
          <a:bodyPr rIns="132080"/>
          <a:lstStyle/>
          <a:p>
            <a:r>
              <a:rPr lang="en-US" dirty="0" smtClean="0"/>
              <a:t>Background (1 of 3)</a:t>
            </a:r>
            <a:endParaRPr lang="en-US" dirty="0"/>
          </a:p>
        </p:txBody>
      </p:sp>
      <p:sp>
        <p:nvSpPr>
          <p:cNvPr id="8198"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B517C623-58B0-4D5D-8B4A-16127E5567D5}" type="slidenum">
              <a:rPr lang="en-US" sz="1100">
                <a:solidFill>
                  <a:srgbClr val="FFFFFF"/>
                </a:solidFill>
                <a:cs typeface="Arial" charset="0"/>
              </a:rPr>
              <a:pPr algn="ctr"/>
              <a:t>6</a:t>
            </a:fld>
            <a:endParaRPr lang="en-US" sz="1100" dirty="0">
              <a:solidFill>
                <a:srgbClr val="FFFFFF"/>
              </a:solidFill>
              <a:cs typeface="Arial" charset="0"/>
            </a:endParaRPr>
          </a:p>
        </p:txBody>
      </p:sp>
      <p:sp>
        <p:nvSpPr>
          <p:cNvPr id="11" name="Content Placeholder 2"/>
          <p:cNvSpPr>
            <a:spLocks noGrp="1"/>
          </p:cNvSpPr>
          <p:nvPr>
            <p:ph idx="1"/>
          </p:nvPr>
        </p:nvSpPr>
        <p:spPr>
          <a:xfrm>
            <a:off x="228600" y="1295400"/>
            <a:ext cx="8458200" cy="5257800"/>
          </a:xfrm>
        </p:spPr>
        <p:txBody>
          <a:bodyPr/>
          <a:lstStyle/>
          <a:p>
            <a:pPr algn="just">
              <a:spcBef>
                <a:spcPts val="1000"/>
              </a:spcBef>
            </a:pPr>
            <a:r>
              <a:rPr lang="en-US" sz="2000" dirty="0" smtClean="0"/>
              <a:t>PWG activity on Cloud Imaging started with a BOF  at the February 2010 Plenary. BOFs addressed existing Cloud printing implementations, general considerations, requirements, and scenarios.</a:t>
            </a:r>
          </a:p>
          <a:p>
            <a:pPr marL="382588" lvl="1" indent="-342900" algn="just">
              <a:spcBef>
                <a:spcPts val="1000"/>
              </a:spcBef>
            </a:pPr>
            <a:r>
              <a:rPr lang="en-US" sz="2000" dirty="0" smtClean="0"/>
              <a:t>Cloud Print Scenarios: </a:t>
            </a:r>
            <a:r>
              <a:rPr lang="en-US" sz="2000" dirty="0" smtClean="0"/>
              <a:t>User uses File, URL or Web App to send document to Cloud. </a:t>
            </a:r>
            <a:r>
              <a:rPr lang="en-US" sz="2000" dirty="0" smtClean="0"/>
              <a:t>Cloud may process document and</a:t>
            </a:r>
            <a:r>
              <a:rPr lang="en-US" sz="1600" dirty="0" smtClean="0"/>
              <a:t>:</a:t>
            </a:r>
            <a:endParaRPr lang="en-US" sz="1600" dirty="0" smtClean="0"/>
          </a:p>
          <a:p>
            <a:pPr lvl="1" algn="just">
              <a:spcBef>
                <a:spcPts val="600"/>
              </a:spcBef>
            </a:pPr>
            <a:r>
              <a:rPr lang="en-US" sz="1600" dirty="0" smtClean="0"/>
              <a:t>Cloud sends to </a:t>
            </a:r>
            <a:r>
              <a:rPr lang="en-US" sz="1600" dirty="0" smtClean="0"/>
              <a:t>Printer</a:t>
            </a:r>
          </a:p>
          <a:p>
            <a:pPr lvl="1" algn="just">
              <a:spcBef>
                <a:spcPts val="600"/>
              </a:spcBef>
            </a:pPr>
            <a:r>
              <a:rPr lang="en-US" sz="1600" dirty="0" smtClean="0"/>
              <a:t>Printer pulls from Cloud, or</a:t>
            </a:r>
          </a:p>
          <a:p>
            <a:pPr lvl="1" algn="just">
              <a:spcBef>
                <a:spcPts val="600"/>
              </a:spcBef>
            </a:pPr>
            <a:r>
              <a:rPr lang="en-US" sz="1600" dirty="0" smtClean="0"/>
              <a:t>Cloud returns document to User, who then send to local printer.</a:t>
            </a:r>
          </a:p>
          <a:p>
            <a:pPr algn="just">
              <a:spcBef>
                <a:spcPts val="1000"/>
              </a:spcBef>
            </a:pPr>
            <a:r>
              <a:rPr lang="en-US" sz="2000" dirty="0" smtClean="0"/>
              <a:t>Cloud BOFs continued through 2010, with good participation and many volunteers. The workgroup was established by March 2011, with </a:t>
            </a:r>
            <a:r>
              <a:rPr lang="en-US" sz="2000" dirty="0" smtClean="0"/>
              <a:t>Andrew Mitchell (Hewlett Packard</a:t>
            </a:r>
            <a:r>
              <a:rPr lang="en-US" sz="2000" dirty="0" smtClean="0"/>
              <a:t>) and  </a:t>
            </a:r>
            <a:r>
              <a:rPr lang="en-US" sz="2000" dirty="0" smtClean="0"/>
              <a:t>Ron Nevo (</a:t>
            </a:r>
            <a:r>
              <a:rPr lang="en-US" sz="2000" dirty="0" smtClean="0"/>
              <a:t>Samsung) as Co-Chairs and Michael Sweet as Secretary.</a:t>
            </a:r>
          </a:p>
          <a:p>
            <a:pPr algn="just">
              <a:spcBef>
                <a:spcPts val="1000"/>
              </a:spcBef>
            </a:pPr>
            <a:endParaRPr lang="en-US" sz="2000" dirty="0" smtClean="0"/>
          </a:p>
          <a:p>
            <a:pPr algn="just">
              <a:spcBef>
                <a:spcPts val="1000"/>
              </a:spcBef>
            </a:pPr>
            <a:endParaRPr lang="en-US" sz="2000" dirty="0" smtClean="0"/>
          </a:p>
          <a:p>
            <a:pPr lvl="1" algn="just">
              <a:spcBef>
                <a:spcPts val="1000"/>
              </a:spcBef>
            </a:pPr>
            <a:endParaRPr lang="en-US" sz="1600" dirty="0" smtClean="0"/>
          </a:p>
          <a:p>
            <a:pPr lvl="1" algn="just">
              <a:spcBef>
                <a:spcPts val="1000"/>
              </a:spcBef>
            </a:pPr>
            <a:endParaRPr lang="en-US" sz="1600" dirty="0" smtClean="0"/>
          </a:p>
          <a:p>
            <a:endParaRPr lang="en-US" sz="2400" dirty="0" smtClean="0"/>
          </a:p>
        </p:txBody>
      </p:sp>
      <p:sp>
        <p:nvSpPr>
          <p:cNvPr id="12"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a:t>
            </a:r>
            <a:r>
              <a:rPr lang="en-US" sz="1000" smtClean="0">
                <a:solidFill>
                  <a:schemeClr val="bg1"/>
                </a:solidFill>
              </a:rPr>
              <a:t>© 2015 </a:t>
            </a:r>
            <a:r>
              <a:rPr lang="en-US" sz="1000" dirty="0" smtClean="0">
                <a:solidFill>
                  <a:schemeClr val="bg1"/>
                </a:solidFill>
              </a:rPr>
              <a:t>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0E49B031-1201-44C8-8F56-F009667430F0}" type="slidenum">
              <a:rPr lang="en-US"/>
              <a:pPr/>
              <a:t>7</a:t>
            </a:fld>
            <a:endParaRPr lang="en-US" dirty="0"/>
          </a:p>
        </p:txBody>
      </p:sp>
      <p:sp>
        <p:nvSpPr>
          <p:cNvPr id="819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819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819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8197" name="Rectangle 5"/>
          <p:cNvSpPr>
            <a:spLocks noGrp="1" noChangeArrowheads="1"/>
          </p:cNvSpPr>
          <p:nvPr>
            <p:ph type="title"/>
          </p:nvPr>
        </p:nvSpPr>
        <p:spPr>
          <a:ln/>
        </p:spPr>
        <p:txBody>
          <a:bodyPr rIns="132080"/>
          <a:lstStyle/>
          <a:p>
            <a:r>
              <a:rPr lang="en-US" dirty="0" smtClean="0"/>
              <a:t>Background (2 </a:t>
            </a:r>
            <a:r>
              <a:rPr lang="en-US" dirty="0" smtClean="0"/>
              <a:t>of 3)</a:t>
            </a:r>
            <a:endParaRPr lang="en-US" dirty="0"/>
          </a:p>
        </p:txBody>
      </p:sp>
      <p:sp>
        <p:nvSpPr>
          <p:cNvPr id="8198"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B517C623-58B0-4D5D-8B4A-16127E5567D5}" type="slidenum">
              <a:rPr lang="en-US" sz="1100">
                <a:solidFill>
                  <a:srgbClr val="FFFFFF"/>
                </a:solidFill>
                <a:cs typeface="Arial" charset="0"/>
              </a:rPr>
              <a:pPr algn="ctr"/>
              <a:t>7</a:t>
            </a:fld>
            <a:endParaRPr lang="en-US" sz="1100" dirty="0">
              <a:solidFill>
                <a:srgbClr val="FFFFFF"/>
              </a:solidFill>
              <a:cs typeface="Arial" charset="0"/>
            </a:endParaRPr>
          </a:p>
        </p:txBody>
      </p:sp>
      <p:sp>
        <p:nvSpPr>
          <p:cNvPr id="11" name="Content Placeholder 2"/>
          <p:cNvSpPr>
            <a:spLocks noGrp="1"/>
          </p:cNvSpPr>
          <p:nvPr>
            <p:ph idx="1"/>
          </p:nvPr>
        </p:nvSpPr>
        <p:spPr>
          <a:xfrm>
            <a:off x="228600" y="1143000"/>
            <a:ext cx="8458200" cy="5257800"/>
          </a:xfrm>
        </p:spPr>
        <p:txBody>
          <a:bodyPr/>
          <a:lstStyle/>
          <a:p>
            <a:pPr algn="just">
              <a:spcBef>
                <a:spcPts val="1000"/>
              </a:spcBef>
            </a:pPr>
            <a:r>
              <a:rPr lang="en-US" sz="2000" dirty="0" smtClean="0"/>
              <a:t>March 2011 Charter stable draft defined five projects:</a:t>
            </a:r>
          </a:p>
          <a:p>
            <a:pPr lvl="1" algn="just">
              <a:spcBef>
                <a:spcPts val="600"/>
              </a:spcBef>
            </a:pPr>
            <a:r>
              <a:rPr lang="en-US" sz="1600" dirty="0" smtClean="0"/>
              <a:t>Cloud Model (Q4, 2011)</a:t>
            </a:r>
          </a:p>
          <a:p>
            <a:pPr lvl="1" algn="just">
              <a:spcBef>
                <a:spcPts val="600"/>
              </a:spcBef>
            </a:pPr>
            <a:r>
              <a:rPr lang="en-US" sz="1600" dirty="0" smtClean="0"/>
              <a:t>Cloud Printing IPP Binding (Q4, 2011)</a:t>
            </a:r>
          </a:p>
          <a:p>
            <a:pPr lvl="1" algn="just">
              <a:spcBef>
                <a:spcPts val="600"/>
              </a:spcBef>
            </a:pPr>
            <a:r>
              <a:rPr lang="en-US" sz="1600" dirty="0" smtClean="0"/>
              <a:t>Cloud Printing Soap Binding (Q1, 2012)</a:t>
            </a:r>
          </a:p>
          <a:p>
            <a:pPr lvl="1" algn="just">
              <a:spcBef>
                <a:spcPts val="600"/>
              </a:spcBef>
            </a:pPr>
            <a:r>
              <a:rPr lang="en-US" sz="1600" dirty="0" smtClean="0"/>
              <a:t>Cloud Multifunction IPP Binding</a:t>
            </a:r>
          </a:p>
          <a:p>
            <a:pPr lvl="1" algn="just">
              <a:spcBef>
                <a:spcPts val="600"/>
              </a:spcBef>
            </a:pPr>
            <a:r>
              <a:rPr lang="en-US" sz="1600" dirty="0" smtClean="0"/>
              <a:t>Cloud Multifunction Soap Binding</a:t>
            </a:r>
          </a:p>
          <a:p>
            <a:pPr algn="just"/>
            <a:r>
              <a:rPr lang="en-US" sz="2000" dirty="0" smtClean="0"/>
              <a:t>By June 2011, Andrew withdrew. Although charter objectives remained the same, participation declined. It became apparent that the slated projects would take much longer than anticipated. </a:t>
            </a:r>
          </a:p>
          <a:p>
            <a:pPr algn="just"/>
            <a:r>
              <a:rPr lang="en-US" sz="2000" dirty="0" smtClean="0"/>
              <a:t>Cloud printing implementations, particularly Google Cloud Print, were becoming more prevalent, although with approaches incompatible with the PWG Semantic Model. An interim project was defined to map the PPD and  </a:t>
            </a:r>
            <a:r>
              <a:rPr lang="en-US" sz="2000" dirty="0" smtClean="0"/>
              <a:t>Microsoft Print Schema Specification </a:t>
            </a:r>
            <a:r>
              <a:rPr lang="en-US" sz="2000" dirty="0" smtClean="0"/>
              <a:t>formats used by Google Cloud Print for Printer Capabilities and Job Tickets to the Semantic Model Print Job Ticket. JDF was later added to the mapping.</a:t>
            </a:r>
          </a:p>
          <a:p>
            <a:pPr algn="just">
              <a:spcBef>
                <a:spcPts val="1000"/>
              </a:spcBef>
            </a:pPr>
            <a:endParaRPr lang="en-US" sz="2000" dirty="0" smtClean="0"/>
          </a:p>
          <a:p>
            <a:pPr algn="just">
              <a:spcBef>
                <a:spcPts val="1000"/>
              </a:spcBef>
            </a:pPr>
            <a:endParaRPr lang="en-US" sz="2000" dirty="0" smtClean="0"/>
          </a:p>
          <a:p>
            <a:pPr lvl="1" algn="just">
              <a:spcBef>
                <a:spcPts val="1000"/>
              </a:spcBef>
            </a:pPr>
            <a:endParaRPr lang="en-US" sz="1600" dirty="0" smtClean="0"/>
          </a:p>
          <a:p>
            <a:pPr lvl="1" algn="just">
              <a:spcBef>
                <a:spcPts val="1000"/>
              </a:spcBef>
            </a:pPr>
            <a:endParaRPr lang="en-US" sz="1600" dirty="0" smtClean="0"/>
          </a:p>
        </p:txBody>
      </p:sp>
      <p:sp>
        <p:nvSpPr>
          <p:cNvPr id="12"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2015 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0E49B031-1201-44C8-8F56-F009667430F0}" type="slidenum">
              <a:rPr lang="en-US"/>
              <a:pPr/>
              <a:t>8</a:t>
            </a:fld>
            <a:endParaRPr lang="en-US" dirty="0"/>
          </a:p>
        </p:txBody>
      </p:sp>
      <p:sp>
        <p:nvSpPr>
          <p:cNvPr id="819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819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819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8197" name="Rectangle 5"/>
          <p:cNvSpPr>
            <a:spLocks noGrp="1" noChangeArrowheads="1"/>
          </p:cNvSpPr>
          <p:nvPr>
            <p:ph type="title"/>
          </p:nvPr>
        </p:nvSpPr>
        <p:spPr>
          <a:ln/>
        </p:spPr>
        <p:txBody>
          <a:bodyPr rIns="132080"/>
          <a:lstStyle/>
          <a:p>
            <a:r>
              <a:rPr lang="en-US" dirty="0" smtClean="0"/>
              <a:t>Background (3 </a:t>
            </a:r>
            <a:r>
              <a:rPr lang="en-US" dirty="0" smtClean="0"/>
              <a:t>of 3)</a:t>
            </a:r>
            <a:endParaRPr lang="en-US" dirty="0"/>
          </a:p>
        </p:txBody>
      </p:sp>
      <p:sp>
        <p:nvSpPr>
          <p:cNvPr id="8198"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B517C623-58B0-4D5D-8B4A-16127E5567D5}" type="slidenum">
              <a:rPr lang="en-US" sz="1100">
                <a:solidFill>
                  <a:srgbClr val="FFFFFF"/>
                </a:solidFill>
                <a:cs typeface="Arial" charset="0"/>
              </a:rPr>
              <a:pPr algn="ctr"/>
              <a:t>8</a:t>
            </a:fld>
            <a:endParaRPr lang="en-US" sz="1100" dirty="0">
              <a:solidFill>
                <a:srgbClr val="FFFFFF"/>
              </a:solidFill>
              <a:cs typeface="Arial" charset="0"/>
            </a:endParaRPr>
          </a:p>
        </p:txBody>
      </p:sp>
      <p:sp>
        <p:nvSpPr>
          <p:cNvPr id="11" name="Content Placeholder 2"/>
          <p:cNvSpPr>
            <a:spLocks noGrp="1"/>
          </p:cNvSpPr>
          <p:nvPr>
            <p:ph idx="1"/>
          </p:nvPr>
        </p:nvSpPr>
        <p:spPr>
          <a:xfrm>
            <a:off x="228600" y="1143000"/>
            <a:ext cx="8458200" cy="5257800"/>
          </a:xfrm>
        </p:spPr>
        <p:txBody>
          <a:bodyPr/>
          <a:lstStyle/>
          <a:p>
            <a:pPr algn="just"/>
            <a:r>
              <a:rPr lang="en-US" sz="2000" dirty="0" smtClean="0"/>
              <a:t>A clean definition of the PWG Print Job Ticket was generated by August 2011. Initial Drafts of the mapping document were posted by October, 2011 with updates continuing until October 2012 when it was decided that the mappings were of general interest, not just for Cloud. More mappings were added and the project was  transferred to the Semantic Model Workgroup.</a:t>
            </a:r>
          </a:p>
          <a:p>
            <a:pPr algn="just"/>
            <a:r>
              <a:rPr lang="en-US" sz="2000" dirty="0" smtClean="0"/>
              <a:t>By March of 2012, it was decided that the IPP Binding be transferred to the IPP WG. The SOAP binding was dropped. The Cloud Model project was split into Cloud Print and Cloud Multifunction models. The first Cloud Model draft was posted. </a:t>
            </a:r>
          </a:p>
          <a:p>
            <a:pPr algn="just"/>
            <a:r>
              <a:rPr lang="en-US" sz="2000" dirty="0" smtClean="0"/>
              <a:t>Cloud Print Model draft updates continued until March 2013. The primary author withdrew and updates ceased.</a:t>
            </a:r>
          </a:p>
          <a:p>
            <a:pPr algn="just"/>
            <a:r>
              <a:rPr lang="en-US" sz="2000" dirty="0" smtClean="0"/>
              <a:t>The Cloud </a:t>
            </a:r>
            <a:r>
              <a:rPr lang="en-US" sz="2000" dirty="0" smtClean="0"/>
              <a:t>Imaging (multifunction) Model </a:t>
            </a:r>
            <a:r>
              <a:rPr lang="en-US" sz="2000" dirty="0" smtClean="0"/>
              <a:t> was made the sole Cloud WG Project. The first draft of this specification was posted in April 2013. There have been about 30 revisions since then.</a:t>
            </a:r>
          </a:p>
          <a:p>
            <a:pPr algn="just">
              <a:spcBef>
                <a:spcPts val="1000"/>
              </a:spcBef>
            </a:pPr>
            <a:endParaRPr lang="en-US" sz="2000" dirty="0" smtClean="0"/>
          </a:p>
          <a:p>
            <a:pPr algn="just">
              <a:spcBef>
                <a:spcPts val="1000"/>
              </a:spcBef>
            </a:pPr>
            <a:endParaRPr lang="en-US" sz="2000" dirty="0" smtClean="0"/>
          </a:p>
          <a:p>
            <a:pPr lvl="1" algn="just">
              <a:spcBef>
                <a:spcPts val="1000"/>
              </a:spcBef>
            </a:pPr>
            <a:endParaRPr lang="en-US" sz="1600" dirty="0" smtClean="0"/>
          </a:p>
          <a:p>
            <a:pPr lvl="1" algn="just">
              <a:spcBef>
                <a:spcPts val="1000"/>
              </a:spcBef>
            </a:pPr>
            <a:endParaRPr lang="en-US" sz="1600" dirty="0" smtClean="0"/>
          </a:p>
        </p:txBody>
      </p:sp>
      <p:sp>
        <p:nvSpPr>
          <p:cNvPr id="12"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2015 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0E49B031-1201-44C8-8F56-F009667430F0}" type="slidenum">
              <a:rPr lang="en-US"/>
              <a:pPr/>
              <a:t>9</a:t>
            </a:fld>
            <a:endParaRPr lang="en-US" dirty="0"/>
          </a:p>
        </p:txBody>
      </p:sp>
      <p:sp>
        <p:nvSpPr>
          <p:cNvPr id="819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dirty="0"/>
          </a:p>
        </p:txBody>
      </p:sp>
      <p:pic>
        <p:nvPicPr>
          <p:cNvPr id="819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chemeClr val="tx1"/>
                </a:solidFill>
                <a:round/>
                <a:headEnd/>
                <a:tailEnd/>
              </a14:hiddenLine>
            </a:ext>
          </a:extLst>
        </p:spPr>
      </p:pic>
      <p:sp>
        <p:nvSpPr>
          <p:cNvPr id="819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8197" name="Rectangle 5"/>
          <p:cNvSpPr>
            <a:spLocks noGrp="1" noChangeArrowheads="1"/>
          </p:cNvSpPr>
          <p:nvPr>
            <p:ph type="title"/>
          </p:nvPr>
        </p:nvSpPr>
        <p:spPr>
          <a:ln/>
        </p:spPr>
        <p:txBody>
          <a:bodyPr rIns="132080"/>
          <a:lstStyle/>
          <a:p>
            <a:r>
              <a:rPr lang="en-US" dirty="0" smtClean="0"/>
              <a:t>Intent</a:t>
            </a:r>
            <a:endParaRPr lang="en-US" dirty="0"/>
          </a:p>
        </p:txBody>
      </p:sp>
      <p:sp>
        <p:nvSpPr>
          <p:cNvPr id="8198"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B517C623-58B0-4D5D-8B4A-16127E5567D5}" type="slidenum">
              <a:rPr lang="en-US" sz="1100">
                <a:solidFill>
                  <a:srgbClr val="FFFFFF"/>
                </a:solidFill>
                <a:cs typeface="Arial" charset="0"/>
              </a:rPr>
              <a:pPr algn="ctr"/>
              <a:t>9</a:t>
            </a:fld>
            <a:endParaRPr lang="en-US" sz="1100" dirty="0">
              <a:solidFill>
                <a:srgbClr val="FFFFFF"/>
              </a:solidFill>
              <a:cs typeface="Arial" charset="0"/>
            </a:endParaRPr>
          </a:p>
        </p:txBody>
      </p:sp>
      <p:sp>
        <p:nvSpPr>
          <p:cNvPr id="11" name="Content Placeholder 2"/>
          <p:cNvSpPr>
            <a:spLocks noGrp="1"/>
          </p:cNvSpPr>
          <p:nvPr>
            <p:ph idx="1"/>
          </p:nvPr>
        </p:nvSpPr>
        <p:spPr>
          <a:xfrm>
            <a:off x="228600" y="1295400"/>
            <a:ext cx="8458200" cy="5257800"/>
          </a:xfrm>
        </p:spPr>
        <p:txBody>
          <a:bodyPr/>
          <a:lstStyle/>
          <a:p>
            <a:pPr algn="just">
              <a:spcBef>
                <a:spcPts val="1000"/>
              </a:spcBef>
            </a:pPr>
            <a:r>
              <a:rPr lang="en-US" sz="2000" dirty="0" smtClean="0"/>
              <a:t>The intent of the Cloud Imaging Model Working Group is to develop a model for providing Imaging Services via a Cloud Imaging System in a way consistent with the PWG Semantic Model.</a:t>
            </a:r>
          </a:p>
          <a:p>
            <a:pPr algn="just">
              <a:spcBef>
                <a:spcPts val="1000"/>
              </a:spcBef>
            </a:pPr>
            <a:r>
              <a:rPr lang="en-US" sz="2000" dirty="0" smtClean="0"/>
              <a:t>The current PWG Cloud Imaging Model contends that the operations interface between a User Client and a Cloud Imaging Service is no different than that between a User Client and any networked Imaging Service, with the exception of asynchronous notification capability (if any).</a:t>
            </a:r>
          </a:p>
          <a:p>
            <a:pPr algn="just">
              <a:spcBef>
                <a:spcPts val="1000"/>
              </a:spcBef>
            </a:pPr>
            <a:r>
              <a:rPr lang="en-US" sz="2000" dirty="0" smtClean="0"/>
              <a:t>However, Cloud Imaging Services often must interface with out-of-cloud end devices (e.g., printers, scanners) to which direct access is blocked by a firewall. The PWG Model identifies a Local Imaging System Proxy intermediate agent and  defines a new set of operations from Proxy to Cloud Service.</a:t>
            </a:r>
          </a:p>
          <a:p>
            <a:endParaRPr lang="en-US" sz="2400" dirty="0" smtClean="0"/>
          </a:p>
        </p:txBody>
      </p:sp>
      <p:sp>
        <p:nvSpPr>
          <p:cNvPr id="12" name="Rectangle 2"/>
          <p:cNvSpPr>
            <a:spLocks/>
          </p:cNvSpPr>
          <p:nvPr/>
        </p:nvSpPr>
        <p:spPr bwMode="auto">
          <a:xfrm>
            <a:off x="127000" y="6629400"/>
            <a:ext cx="863600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a:t>
            </a:r>
            <a:r>
              <a:rPr lang="en-US" sz="1000" smtClean="0">
                <a:solidFill>
                  <a:schemeClr val="bg1"/>
                </a:solidFill>
              </a:rPr>
              <a:t>© 2015 </a:t>
            </a:r>
            <a:r>
              <a:rPr lang="en-US" sz="1000" dirty="0" smtClean="0">
                <a:solidFill>
                  <a:schemeClr val="bg1"/>
                </a:solidFill>
              </a:rPr>
              <a:t>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5004</TotalTime>
  <Pages>0</Pages>
  <Words>2708</Words>
  <Characters>0</Characters>
  <Application>Microsoft Office PowerPoint</Application>
  <PresentationFormat>On-screen Show (4:3)</PresentationFormat>
  <Lines>0</Lines>
  <Paragraphs>210</Paragraphs>
  <Slides>18</Slides>
  <Notes>6</Notes>
  <HiddenSlides>0</HiddenSlides>
  <MMClips>0</MMClips>
  <ScaleCrop>false</ScaleCrop>
  <HeadingPairs>
    <vt:vector size="4" baseType="variant">
      <vt:variant>
        <vt:lpstr>Theme</vt:lpstr>
      </vt:variant>
      <vt:variant>
        <vt:i4>5</vt:i4>
      </vt:variant>
      <vt:variant>
        <vt:lpstr>Slide Titles</vt:lpstr>
      </vt:variant>
      <vt:variant>
        <vt:i4>18</vt:i4>
      </vt:variant>
    </vt:vector>
  </HeadingPairs>
  <TitlesOfParts>
    <vt:vector size="23" baseType="lpstr">
      <vt:lpstr>Title</vt:lpstr>
      <vt:lpstr>Custom Design</vt:lpstr>
      <vt:lpstr>Bullet Slide</vt:lpstr>
      <vt:lpstr>Diagram Slide</vt:lpstr>
      <vt:lpstr>2-Column Slide</vt:lpstr>
      <vt:lpstr>       Cloud Imaging Model Workgroup  Face-to-Face Meeting</vt:lpstr>
      <vt:lpstr>Agenda</vt:lpstr>
      <vt:lpstr>Officers and Contributors</vt:lpstr>
      <vt:lpstr>PWG Last Call Announcement (1 of 2)</vt:lpstr>
      <vt:lpstr>PWG Last Call Announcement (2 of 2)</vt:lpstr>
      <vt:lpstr>Background (1 of 3)</vt:lpstr>
      <vt:lpstr>Background (2 of 3)</vt:lpstr>
      <vt:lpstr>Background (3 of 3)</vt:lpstr>
      <vt:lpstr>Intent</vt:lpstr>
      <vt:lpstr>Noteworthy Considerations (1 of 3)</vt:lpstr>
      <vt:lpstr>Noteworthy Considerations (2 of 3)</vt:lpstr>
      <vt:lpstr>Noteworthy Considerations (3 of 3)</vt:lpstr>
      <vt:lpstr>Differences and Suggestions to SM WG (1 of 4)</vt:lpstr>
      <vt:lpstr>Differences and Suggestions to SM WG (2 of 4)</vt:lpstr>
      <vt:lpstr>Differences and Suggestions to SM WG (3 of 4)</vt:lpstr>
      <vt:lpstr>Differences and Suggestions to SM WG (4 of 4)</vt:lpstr>
      <vt:lpstr>Next Steps</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wam</cp:lastModifiedBy>
  <cp:revision>127</cp:revision>
  <dcterms:modified xsi:type="dcterms:W3CDTF">2015-01-29T00:10:46Z</dcterms:modified>
</cp:coreProperties>
</file>