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2" r:id="rId2"/>
  </p:sldMasterIdLst>
  <p:notesMasterIdLst>
    <p:notesMasterId r:id="rId17"/>
  </p:notesMasterIdLst>
  <p:sldIdLst>
    <p:sldId id="309" r:id="rId3"/>
    <p:sldId id="341" r:id="rId4"/>
    <p:sldId id="340" r:id="rId5"/>
    <p:sldId id="373" r:id="rId6"/>
    <p:sldId id="380" r:id="rId7"/>
    <p:sldId id="388" r:id="rId8"/>
    <p:sldId id="391" r:id="rId9"/>
    <p:sldId id="389" r:id="rId10"/>
    <p:sldId id="384" r:id="rId11"/>
    <p:sldId id="390" r:id="rId12"/>
    <p:sldId id="383" r:id="rId13"/>
    <p:sldId id="365" r:id="rId14"/>
    <p:sldId id="385" r:id="rId15"/>
    <p:sldId id="392" r:id="rId16"/>
  </p:sldIdLst>
  <p:sldSz cx="9144000" cy="6858000" type="screen4x3"/>
  <p:notesSz cx="7010400" cy="92964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33" autoAdjust="0"/>
    <p:restoredTop sz="94660"/>
  </p:normalViewPr>
  <p:slideViewPr>
    <p:cSldViewPr>
      <p:cViewPr varScale="1">
        <p:scale>
          <a:sx n="106" d="100"/>
          <a:sy n="106" d="100"/>
        </p:scale>
        <p:origin x="-1146"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92F9762-2FA0-4CB3-8C80-A2EDB0B4A55A}" type="datetimeFigureOut">
              <a:rPr lang="en-US" smtClean="0"/>
              <a:pPr/>
              <a:t>11/29/2012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24A1AF0-E9D8-43FC-8BDF-041F29156C87}" type="slidenum">
              <a:rPr lang="en-US" smtClean="0"/>
              <a:pPr/>
              <a:t>‹#›</a:t>
            </a:fld>
            <a:endParaRPr lang="en-US" dirty="0"/>
          </a:p>
        </p:txBody>
      </p:sp>
    </p:spTree>
    <p:extLst>
      <p:ext uri="{BB962C8B-B14F-4D97-AF65-F5344CB8AC3E}">
        <p14:creationId xmlns="" xmlns:p14="http://schemas.microsoft.com/office/powerpoint/2010/main" val="295565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11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4A1AF0-E9D8-43FC-8BDF-041F29156C87}"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0"/>
          </p:nvPr>
        </p:nvSpPr>
        <p:spPr/>
        <p:txBody>
          <a:bodyPr/>
          <a:lstStyle>
            <a:lvl1pPr>
              <a:defRPr/>
            </a:lvl1pPr>
          </a:lstStyle>
          <a:p>
            <a:fld id="{4B7A02D7-4820-4839-810A-22001B0CEE6C}" type="slidenum">
              <a:rPr lang="en-US"/>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128000" cy="5181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0FA2C942-65BD-4899-9DFE-4E55C3FD2DD9}" type="slidenum">
              <a:rPr lang="en-US"/>
              <a:pPr/>
              <a:t>‹#›</a:t>
            </a:fld>
            <a:endParaRPr lang="en-US" dirty="0"/>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5CAD3E58-7004-4178-B357-7433346C8138}" type="slidenum">
              <a:rPr lang="en-US"/>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B119E05E-56D0-4C5D-8C58-F74819E693F1}" type="slidenum">
              <a:rPr lang="en-US"/>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B1B2241-E11D-4C7C-AA26-E97B915747FD}" type="slidenum">
              <a:rPr lang="en-US"/>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7" name="Rectangle 1"/>
          <p:cNvSpPr>
            <a:spLocks/>
          </p:cNvSpPr>
          <p:nvPr/>
        </p:nvSpPr>
        <p:spPr bwMode="auto">
          <a:xfrm>
            <a:off x="0" y="6629400"/>
            <a:ext cx="9144000" cy="228600"/>
          </a:xfrm>
          <a:prstGeom prst="rect">
            <a:avLst/>
          </a:prstGeom>
          <a:solidFill>
            <a:srgbClr val="DE0235"/>
          </a:solidFill>
          <a:ln w="9525" cap="flat">
            <a:noFill/>
            <a:miter lim="800000"/>
            <a:headEnd type="none" w="med" len="med"/>
            <a:tailEnd type="none" w="med" len="med"/>
          </a:ln>
        </p:spPr>
        <p:txBody>
          <a:bodyPr lIns="0" tIns="0" rIns="0" bIns="0"/>
          <a:lstStyle/>
          <a:p>
            <a:endParaRPr lang="en-US" dirty="0"/>
          </a:p>
        </p:txBody>
      </p:sp>
      <p:pic>
        <p:nvPicPr>
          <p:cNvPr id="4098" name="Picture 2"/>
          <p:cNvPicPr>
            <a:picLocks noChangeArrowheads="1"/>
          </p:cNvPicPr>
          <p:nvPr/>
        </p:nvPicPr>
        <p:blipFill>
          <a:blip r:embed="rId3" cstate="print"/>
          <a:srcRect/>
          <a:stretch>
            <a:fillRect/>
          </a:stretch>
        </p:blipFill>
        <p:spPr bwMode="auto">
          <a:xfrm>
            <a:off x="7191375" y="325438"/>
            <a:ext cx="1619250" cy="760412"/>
          </a:xfrm>
          <a:prstGeom prst="rect">
            <a:avLst/>
          </a:prstGeom>
          <a:noFill/>
          <a:ln w="9525" cap="flat">
            <a:noFill/>
            <a:miter lim="800000"/>
            <a:headEnd/>
            <a:tailEnd/>
          </a:ln>
        </p:spPr>
      </p:pic>
      <p:sp>
        <p:nvSpPr>
          <p:cNvPr id="4099" name="Text Box 3"/>
          <p:cNvSpPr txBox="1">
            <a:spLocks noGrp="1" noChangeArrowheads="1"/>
          </p:cNvSpPr>
          <p:nvPr>
            <p:ph type="sldNum" sz="quarter" idx="4"/>
          </p:nvPr>
        </p:nvSpPr>
        <p:spPr bwMode="auto">
          <a:xfrm>
            <a:off x="7485063" y="6610350"/>
            <a:ext cx="268287" cy="2540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100">
                <a:solidFill>
                  <a:schemeClr val="tx1"/>
                </a:solidFill>
                <a:cs typeface="Arial" charset="0"/>
              </a:defRPr>
            </a:lvl1pPr>
          </a:lstStyle>
          <a:p>
            <a:fld id="{913A5A7A-10DE-46CF-B78E-6F6B4A5BAC7F}" type="slidenum">
              <a:rPr lang="en-US"/>
              <a:pPr/>
              <a:t>‹#›</a:t>
            </a:fld>
            <a:endParaRPr lang="en-US" dirty="0"/>
          </a:p>
        </p:txBody>
      </p:sp>
      <p:sp>
        <p:nvSpPr>
          <p:cNvPr id="4100" name="Rectangle 4"/>
          <p:cNvSpPr>
            <a:spLocks noGrp="1" noChangeArrowheads="1"/>
          </p:cNvSpPr>
          <p:nvPr>
            <p:ph type="title"/>
          </p:nvPr>
        </p:nvSpPr>
        <p:spPr bwMode="auto">
          <a:xfrm>
            <a:off x="457200" y="2895600"/>
            <a:ext cx="8305800" cy="1016000"/>
          </a:xfrm>
          <a:prstGeom prst="rect">
            <a:avLst/>
          </a:prstGeom>
          <a:noFill/>
          <a:ln w="12700">
            <a:noFill/>
            <a:miter lim="800000"/>
            <a:headEnd/>
            <a:tailEnd/>
          </a:ln>
          <a:effectLst/>
        </p:spPr>
        <p:txBody>
          <a:bodyPr vert="horz" wrap="square" lIns="50800" tIns="50800" rIns="91440" bIns="50800" numCol="1" anchor="b" anchorCtr="0" compatLnSpc="1">
            <a:prstTxWarp prst="textNoShape">
              <a:avLst/>
            </a:prstTxWarp>
          </a:bodyPr>
          <a:lstStyle/>
          <a:p>
            <a:pPr lvl="0"/>
            <a:r>
              <a:rPr lang="en-US" smtClean="0">
                <a:sym typeface="Verdana" charset="0"/>
              </a:rPr>
              <a:t>Click to edit Master title style</a:t>
            </a:r>
          </a:p>
        </p:txBody>
      </p:sp>
      <p:sp>
        <p:nvSpPr>
          <p:cNvPr id="4101" name="Line 5"/>
          <p:cNvSpPr>
            <a:spLocks noChangeShapeType="1"/>
          </p:cNvSpPr>
          <p:nvPr/>
        </p:nvSpPr>
        <p:spPr bwMode="auto">
          <a:xfrm>
            <a:off x="457200" y="4038600"/>
            <a:ext cx="8318500" cy="0"/>
          </a:xfrm>
          <a:prstGeom prst="line">
            <a:avLst/>
          </a:prstGeom>
          <a:noFill/>
          <a:ln w="38100" cap="flat">
            <a:solidFill>
              <a:srgbClr val="DE0235"/>
            </a:solidFill>
            <a:prstDash val="solid"/>
            <a:round/>
            <a:headEnd type="none" w="med" len="med"/>
            <a:tailEnd type="none" w="med" len="med"/>
          </a:ln>
        </p:spPr>
        <p:txBody>
          <a:bodyPr lIns="0" tIns="0" rIns="0" bIns="0"/>
          <a:lstStyle/>
          <a:p>
            <a:endParaRPr lang="en-US" dirty="0"/>
          </a:p>
        </p:txBody>
      </p:sp>
      <p:sp>
        <p:nvSpPr>
          <p:cNvPr id="4102" name="Rectangle 6"/>
          <p:cNvSpPr>
            <a:spLocks/>
          </p:cNvSpPr>
          <p:nvPr/>
        </p:nvSpPr>
        <p:spPr bwMode="auto">
          <a:xfrm>
            <a:off x="533400" y="6610350"/>
            <a:ext cx="4508500" cy="254000"/>
          </a:xfrm>
          <a:prstGeom prst="rect">
            <a:avLst/>
          </a:prstGeom>
          <a:noFill/>
          <a:ln w="12700" cap="flat">
            <a:noFill/>
            <a:miter lim="800000"/>
            <a:headEnd type="none" w="med" len="med"/>
            <a:tailEnd type="none" w="med" len="med"/>
          </a:ln>
        </p:spPr>
        <p:txBody>
          <a:bodyPr lIns="0" tIns="0" rIns="40640" bIns="0" anchor="ctr"/>
          <a:lstStyle/>
          <a:p>
            <a:pPr marL="39688"/>
            <a:r>
              <a:rPr lang="en-US" sz="1100" dirty="0">
                <a:solidFill>
                  <a:schemeClr val="tx1"/>
                </a:solidFill>
                <a:cs typeface="Arial" charset="0"/>
              </a:rPr>
              <a:t>Copyright © </a:t>
            </a:r>
            <a:r>
              <a:rPr lang="en-US" sz="1100" dirty="0" smtClean="0">
                <a:solidFill>
                  <a:schemeClr val="tx1"/>
                </a:solidFill>
                <a:cs typeface="Arial" charset="0"/>
              </a:rPr>
              <a:t>2012 </a:t>
            </a:r>
            <a:r>
              <a:rPr lang="en-US" sz="1100" dirty="0">
                <a:solidFill>
                  <a:schemeClr val="tx1"/>
                </a:solidFill>
                <a:cs typeface="Arial" charset="0"/>
              </a:rPr>
              <a:t>The Printer Working Group. All rights reserved.</a:t>
            </a:r>
          </a:p>
        </p:txBody>
      </p:sp>
      <p:sp>
        <p:nvSpPr>
          <p:cNvPr id="8" name="Rectangle 6"/>
          <p:cNvSpPr txBox="1">
            <a:spLocks noChangeArrowheads="1"/>
          </p:cNvSpPr>
          <p:nvPr/>
        </p:nvSpPr>
        <p:spPr>
          <a:xfrm>
            <a:off x="457200" y="4051300"/>
            <a:ext cx="8229600" cy="2654300"/>
          </a:xfrm>
          <a:prstGeom prst="rect">
            <a:avLst/>
          </a:prstGeom>
        </p:spPr>
        <p:txBody>
          <a:bodyPr rIns="132080"/>
          <a:lstStyle/>
          <a:p>
            <a:pPr marL="0" marR="0" lvl="0" indent="0" algn="l" defTabSz="914400" rtl="0" eaLnBrk="1" fontAlgn="base" latinLnBrk="0" hangingPunct="1">
              <a:lnSpc>
                <a:spcPct val="100000"/>
              </a:lnSpc>
              <a:spcBef>
                <a:spcPts val="600"/>
              </a:spcBef>
              <a:spcAft>
                <a:spcPct val="0"/>
              </a:spcAft>
              <a:buClrTx/>
              <a:buSzPct val="100000"/>
              <a:buFont typeface="Verdana" charset="0"/>
              <a:buChar char="•"/>
              <a:tabLst/>
              <a:defRPr/>
            </a:pPr>
            <a:endParaRPr kumimoji="0" lang="en-US" sz="2200" b="0" i="0" u="none" strike="noStrike" kern="0" cap="none" spc="0" normalizeH="0" baseline="0" noProof="0" dirty="0" smtClean="0">
              <a:ln>
                <a:noFill/>
              </a:ln>
              <a:solidFill>
                <a:schemeClr val="tx1"/>
              </a:solidFill>
              <a:effectLst/>
              <a:uLnTx/>
              <a:uFillTx/>
              <a:latin typeface="+mn-lt"/>
              <a:ea typeface="+mn-ea"/>
              <a:cs typeface="+mn-cs"/>
              <a:sym typeface="Verdana" charset="0"/>
            </a:endParaRPr>
          </a:p>
        </p:txBody>
      </p:sp>
    </p:spTree>
  </p:cSld>
  <p:clrMap bg1="lt1" tx1="dk1" bg2="lt2" tx2="dk2" accent1="accent1" accent2="accent2" accent3="accent3" accent4="accent4" accent5="accent5" accent6="accent6" hlink="hlink" folHlink="folHlink"/>
  <p:sldLayoutIdLst>
    <p:sldLayoutId id="2147483687" r:id="rId1"/>
  </p:sldLayoutIdLst>
  <p:transition/>
  <p:hf hdr="0" ftr="0" dt="0"/>
  <p:txStyles>
    <p:titleStyle>
      <a:lvl1pPr marL="39688" algn="l" rtl="0" eaLnBrk="1" fontAlgn="base" hangingPunct="1">
        <a:spcBef>
          <a:spcPct val="0"/>
        </a:spcBef>
        <a:spcAft>
          <a:spcPct val="0"/>
        </a:spcAft>
        <a:defRPr sz="3000">
          <a:solidFill>
            <a:schemeClr val="tx1"/>
          </a:solidFill>
          <a:latin typeface="+mj-lt"/>
          <a:ea typeface="+mj-ea"/>
          <a:cs typeface="+mj-cs"/>
          <a:sym typeface="Verdana" charset="0"/>
        </a:defRPr>
      </a:lvl1pPr>
      <a:lvl2pPr marL="396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2pPr>
      <a:lvl3pPr marL="396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3pPr>
      <a:lvl4pPr marL="396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4pPr>
      <a:lvl5pPr marL="396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5pPr>
      <a:lvl6pPr marL="4968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eaLnBrk="1" fontAlgn="base" hangingPunct="1">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382588" indent="-342900" algn="l" rtl="0" eaLnBrk="1" fontAlgn="base" hangingPunct="1">
        <a:spcBef>
          <a:spcPts val="600"/>
        </a:spcBef>
        <a:spcAft>
          <a:spcPct val="0"/>
        </a:spcAft>
        <a:buSzPct val="100000"/>
        <a:buFont typeface="Verdana" charset="0"/>
        <a:buChar char="•"/>
        <a:defRPr sz="2200">
          <a:solidFill>
            <a:schemeClr val="tx1"/>
          </a:solidFill>
          <a:latin typeface="+mn-lt"/>
          <a:ea typeface="+mn-ea"/>
          <a:cs typeface="+mn-cs"/>
          <a:sym typeface="Verdana" charset="0"/>
        </a:defRPr>
      </a:lvl1pPr>
      <a:lvl2pPr marL="782638" indent="-285750" algn="l" rtl="0" eaLnBrk="1" fontAlgn="base" hangingPunct="1">
        <a:spcBef>
          <a:spcPts val="500"/>
        </a:spcBef>
        <a:spcAft>
          <a:spcPct val="0"/>
        </a:spcAft>
        <a:buSzPct val="100000"/>
        <a:buFont typeface="Verdana" charset="0"/>
        <a:buChar char="•"/>
        <a:defRPr>
          <a:solidFill>
            <a:schemeClr val="tx1"/>
          </a:solidFill>
          <a:latin typeface="+mn-lt"/>
          <a:ea typeface="+mn-ea"/>
          <a:cs typeface="+mn-cs"/>
          <a:sym typeface="Verdana" charset="0"/>
        </a:defRPr>
      </a:lvl2pPr>
      <a:lvl3pPr marL="1182688" indent="-228600" algn="l" rtl="0" eaLnBrk="1" fontAlgn="base" hangingPunct="1">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6398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4pPr>
      <a:lvl5pPr marL="20970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5pPr>
      <a:lvl6pPr marL="25542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eaLnBrk="1" fontAlgn="base" hangingPunct="1">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p:cNvSpPr>
          <p:nvPr/>
        </p:nvSpPr>
        <p:spPr bwMode="auto">
          <a:xfrm>
            <a:off x="0" y="6629400"/>
            <a:ext cx="9144000" cy="228600"/>
          </a:xfrm>
          <a:prstGeom prst="rect">
            <a:avLst/>
          </a:prstGeom>
          <a:solidFill>
            <a:srgbClr val="DE0235"/>
          </a:solidFill>
          <a:ln w="9525" cap="flat">
            <a:noFill/>
            <a:miter lim="800000"/>
            <a:headEnd type="none" w="med" len="med"/>
            <a:tailEnd type="none" w="med" len="med"/>
          </a:ln>
        </p:spPr>
        <p:txBody>
          <a:bodyPr lIns="0" tIns="0" rIns="0" bIns="0"/>
          <a:lstStyle/>
          <a:p>
            <a:endParaRPr lang="en-US" dirty="0"/>
          </a:p>
        </p:txBody>
      </p:sp>
      <p:pic>
        <p:nvPicPr>
          <p:cNvPr id="5122" name="Picture 2"/>
          <p:cNvPicPr>
            <a:picLocks noChangeArrowheads="1"/>
          </p:cNvPicPr>
          <p:nvPr/>
        </p:nvPicPr>
        <p:blipFill>
          <a:blip r:embed="rId6" cstate="print"/>
          <a:srcRect/>
          <a:stretch>
            <a:fillRect/>
          </a:stretch>
        </p:blipFill>
        <p:spPr bwMode="auto">
          <a:xfrm>
            <a:off x="7191375" y="325438"/>
            <a:ext cx="1619250" cy="760412"/>
          </a:xfrm>
          <a:prstGeom prst="rect">
            <a:avLst/>
          </a:prstGeom>
          <a:noFill/>
          <a:ln w="9525" cap="flat">
            <a:noFill/>
            <a:miter lim="800000"/>
            <a:headEnd/>
            <a:tailEnd/>
          </a:ln>
        </p:spPr>
      </p:pic>
      <p:sp>
        <p:nvSpPr>
          <p:cNvPr id="5123" name="Text Box 3"/>
          <p:cNvSpPr txBox="1">
            <a:spLocks noGrp="1" noChangeArrowheads="1"/>
          </p:cNvSpPr>
          <p:nvPr>
            <p:ph type="sldNum" sz="quarter" idx="4"/>
          </p:nvPr>
        </p:nvSpPr>
        <p:spPr bwMode="auto">
          <a:xfrm>
            <a:off x="7485063" y="6610350"/>
            <a:ext cx="268287" cy="2540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100">
                <a:solidFill>
                  <a:schemeClr val="tx1"/>
                </a:solidFill>
                <a:cs typeface="Arial" charset="0"/>
              </a:defRPr>
            </a:lvl1pPr>
          </a:lstStyle>
          <a:p>
            <a:fld id="{05298461-BE6B-4004-9B0E-7640005A6629}" type="slidenum">
              <a:rPr lang="en-US"/>
              <a:pPr/>
              <a:t>‹#›</a:t>
            </a:fld>
            <a:endParaRPr lang="en-US" dirty="0"/>
          </a:p>
        </p:txBody>
      </p:sp>
      <p:sp>
        <p:nvSpPr>
          <p:cNvPr id="5124" name="Rectangle 4"/>
          <p:cNvSpPr>
            <a:spLocks noGrp="1" noChangeArrowheads="1"/>
          </p:cNvSpPr>
          <p:nvPr>
            <p:ph type="title"/>
          </p:nvPr>
        </p:nvSpPr>
        <p:spPr bwMode="auto">
          <a:xfrm>
            <a:off x="457200" y="46038"/>
            <a:ext cx="6629400" cy="1016000"/>
          </a:xfrm>
          <a:prstGeom prst="rect">
            <a:avLst/>
          </a:prstGeom>
          <a:noFill/>
          <a:ln w="12700">
            <a:noFill/>
            <a:miter lim="800000"/>
            <a:headEnd/>
            <a:tailEnd/>
          </a:ln>
          <a:effectLst/>
        </p:spPr>
        <p:txBody>
          <a:bodyPr vert="horz" wrap="square" lIns="50800" tIns="50800" rIns="91440" bIns="50800" numCol="1" anchor="b" anchorCtr="0" compatLnSpc="1">
            <a:prstTxWarp prst="textNoShape">
              <a:avLst/>
            </a:prstTxWarp>
          </a:bodyPr>
          <a:lstStyle/>
          <a:p>
            <a:pPr lvl="0"/>
            <a:r>
              <a:rPr lang="en-US" dirty="0" smtClean="0">
                <a:sym typeface="Verdana" charset="0"/>
              </a:rPr>
              <a:t>Click to edit Master title style</a:t>
            </a:r>
          </a:p>
        </p:txBody>
      </p:sp>
      <p:sp>
        <p:nvSpPr>
          <p:cNvPr id="5125" name="Rectangle 5"/>
          <p:cNvSpPr>
            <a:spLocks noGrp="1" noChangeArrowheads="1"/>
          </p:cNvSpPr>
          <p:nvPr>
            <p:ph type="body" idx="1"/>
          </p:nvPr>
        </p:nvSpPr>
        <p:spPr bwMode="auto">
          <a:xfrm>
            <a:off x="457200" y="1371600"/>
            <a:ext cx="8128000" cy="5257800"/>
          </a:xfrm>
          <a:prstGeom prst="rect">
            <a:avLst/>
          </a:prstGeom>
          <a:noFill/>
          <a:ln w="12700">
            <a:noFill/>
            <a:miter lim="800000"/>
            <a:headEnd/>
            <a:tailEnd/>
          </a:ln>
          <a:effectLst/>
        </p:spPr>
        <p:txBody>
          <a:bodyPr vert="horz" wrap="square" lIns="50800" tIns="50800" rIns="91440" bIns="50800" numCol="1" anchor="t" anchorCtr="0" compatLnSpc="1">
            <a:prstTxWarp prst="textNoShape">
              <a:avLst/>
            </a:prstTxWarp>
          </a:bodyPr>
          <a:lstStyle/>
          <a:p>
            <a:pPr lvl="0"/>
            <a:r>
              <a:rPr lang="en-US" dirty="0" smtClean="0">
                <a:sym typeface="Verdana" charset="0"/>
              </a:rPr>
              <a:t>Click to edit Master text styles</a:t>
            </a:r>
          </a:p>
          <a:p>
            <a:pPr lvl="1"/>
            <a:r>
              <a:rPr lang="en-US" dirty="0" smtClean="0">
                <a:sym typeface="Verdana" charset="0"/>
              </a:rPr>
              <a:t>Second level</a:t>
            </a:r>
          </a:p>
          <a:p>
            <a:pPr lvl="2"/>
            <a:r>
              <a:rPr lang="en-US" dirty="0" smtClean="0">
                <a:sym typeface="Verdana" charset="0"/>
              </a:rPr>
              <a:t>Third level</a:t>
            </a:r>
          </a:p>
          <a:p>
            <a:pPr lvl="3"/>
            <a:r>
              <a:rPr lang="en-US" dirty="0" smtClean="0">
                <a:sym typeface="Verdana" charset="0"/>
              </a:rPr>
              <a:t>Fourth level</a:t>
            </a:r>
          </a:p>
          <a:p>
            <a:pPr lvl="4"/>
            <a:r>
              <a:rPr lang="en-US" dirty="0" smtClean="0">
                <a:sym typeface="Verdana" charset="0"/>
              </a:rPr>
              <a:t>Fifth level</a:t>
            </a:r>
          </a:p>
        </p:txBody>
      </p:sp>
      <p:sp>
        <p:nvSpPr>
          <p:cNvPr id="5126" name="Line 6"/>
          <p:cNvSpPr>
            <a:spLocks noChangeShapeType="1"/>
          </p:cNvSpPr>
          <p:nvPr/>
        </p:nvSpPr>
        <p:spPr bwMode="auto">
          <a:xfrm>
            <a:off x="419100" y="1066800"/>
            <a:ext cx="8318500" cy="0"/>
          </a:xfrm>
          <a:prstGeom prst="line">
            <a:avLst/>
          </a:prstGeom>
          <a:noFill/>
          <a:ln w="38100" cap="flat">
            <a:solidFill>
              <a:srgbClr val="DE0235"/>
            </a:solidFill>
            <a:prstDash val="solid"/>
            <a:round/>
            <a:headEnd type="none" w="med" len="med"/>
            <a:tailEnd type="none" w="med" len="med"/>
          </a:ln>
        </p:spPr>
        <p:txBody>
          <a:bodyPr lIns="0" tIns="0" rIns="0" bIns="0"/>
          <a:lstStyle/>
          <a:p>
            <a:endParaRPr lang="en-US" dirty="0"/>
          </a:p>
        </p:txBody>
      </p:sp>
      <p:sp>
        <p:nvSpPr>
          <p:cNvPr id="5127" name="Rectangle 7"/>
          <p:cNvSpPr>
            <a:spLocks/>
          </p:cNvSpPr>
          <p:nvPr/>
        </p:nvSpPr>
        <p:spPr bwMode="auto">
          <a:xfrm>
            <a:off x="533400" y="6610350"/>
            <a:ext cx="4508500" cy="254000"/>
          </a:xfrm>
          <a:prstGeom prst="rect">
            <a:avLst/>
          </a:prstGeom>
          <a:noFill/>
          <a:ln w="12700" cap="flat">
            <a:noFill/>
            <a:miter lim="800000"/>
            <a:headEnd type="none" w="med" len="med"/>
            <a:tailEnd type="none" w="med" len="med"/>
          </a:ln>
        </p:spPr>
        <p:txBody>
          <a:bodyPr lIns="0" tIns="0" rIns="40640" bIns="0" anchor="ctr"/>
          <a:lstStyle/>
          <a:p>
            <a:pPr marL="39688"/>
            <a:r>
              <a:rPr lang="en-US" sz="1100" dirty="0">
                <a:solidFill>
                  <a:schemeClr val="tx1"/>
                </a:solidFill>
                <a:cs typeface="Arial" charset="0"/>
              </a:rPr>
              <a:t>Copyright © </a:t>
            </a:r>
            <a:r>
              <a:rPr lang="en-US" sz="1100" dirty="0" smtClean="0">
                <a:solidFill>
                  <a:schemeClr val="tx1"/>
                </a:solidFill>
                <a:cs typeface="Arial" charset="0"/>
              </a:rPr>
              <a:t>2012 </a:t>
            </a:r>
            <a:r>
              <a:rPr lang="en-US" sz="1100" dirty="0">
                <a:solidFill>
                  <a:schemeClr val="tx1"/>
                </a:solidFill>
                <a:cs typeface="Arial" charset="0"/>
              </a:rPr>
              <a:t>The Printer Working Group. All rights reserved.</a:t>
            </a:r>
          </a:p>
        </p:txBody>
      </p:sp>
    </p:spTree>
  </p:cSld>
  <p:clrMap bg1="lt1" tx1="dk1" bg2="lt2" tx2="dk2" accent1="accent1" accent2="accent2" accent3="accent3" accent4="accent4" accent5="accent5" accent6="accent6" hlink="hlink" folHlink="folHlink"/>
  <p:sldLayoutIdLst>
    <p:sldLayoutId id="2147483698" r:id="rId1"/>
    <p:sldLayoutId id="2147483700" r:id="rId2"/>
    <p:sldLayoutId id="2147483701" r:id="rId3"/>
    <p:sldLayoutId id="2147483702" r:id="rId4"/>
  </p:sldLayoutIdLst>
  <p:transition/>
  <p:hf hdr="0" ftr="0" dt="0"/>
  <p:txStyles>
    <p:titleStyle>
      <a:lvl1pPr marL="39688" algn="l" rtl="0" fontAlgn="base">
        <a:spcBef>
          <a:spcPct val="0"/>
        </a:spcBef>
        <a:spcAft>
          <a:spcPct val="0"/>
        </a:spcAft>
        <a:defRPr sz="3000">
          <a:solidFill>
            <a:schemeClr val="tx1"/>
          </a:solidFill>
          <a:latin typeface="+mj-lt"/>
          <a:ea typeface="+mj-ea"/>
          <a:cs typeface="+mj-cs"/>
          <a:sym typeface="Verdana" charset="0"/>
        </a:defRPr>
      </a:lvl1pPr>
      <a:lvl2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2pPr>
      <a:lvl3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3pPr>
      <a:lvl4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4pPr>
      <a:lvl5pPr marL="396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382588" indent="-342900" algn="l" rtl="0" fontAlgn="base">
        <a:spcBef>
          <a:spcPts val="600"/>
        </a:spcBef>
        <a:spcAft>
          <a:spcPct val="0"/>
        </a:spcAft>
        <a:buSzPct val="100000"/>
        <a:buFont typeface="Wingdings" pitchFamily="2" charset="2"/>
        <a:buChar char="v"/>
        <a:defRPr sz="2200">
          <a:solidFill>
            <a:schemeClr val="tx1"/>
          </a:solidFill>
          <a:latin typeface="+mn-lt"/>
          <a:ea typeface="+mn-ea"/>
          <a:cs typeface="+mn-cs"/>
          <a:sym typeface="Verdana" charset="0"/>
        </a:defRPr>
      </a:lvl1pPr>
      <a:lvl2pPr marL="731838" indent="-285750" algn="l" rtl="0" fontAlgn="base">
        <a:spcBef>
          <a:spcPts val="500"/>
        </a:spcBef>
        <a:spcAft>
          <a:spcPct val="0"/>
        </a:spcAft>
        <a:buSzPct val="100000"/>
        <a:buFont typeface="Wingdings" pitchFamily="2" charset="2"/>
        <a:buChar char="Ø"/>
        <a:defRPr>
          <a:solidFill>
            <a:schemeClr val="tx1"/>
          </a:solidFill>
          <a:latin typeface="+mn-lt"/>
          <a:ea typeface="+mn-ea"/>
          <a:cs typeface="+mn-cs"/>
          <a:sym typeface="Verdana" charset="0"/>
        </a:defRPr>
      </a:lvl2pPr>
      <a:lvl3pPr marL="1131888" indent="-228600" algn="l" rtl="0" fontAlgn="base">
        <a:spcBef>
          <a:spcPts val="600"/>
        </a:spcBef>
        <a:spcAft>
          <a:spcPct val="0"/>
        </a:spcAft>
        <a:buSzPct val="100000"/>
        <a:buFont typeface="Verdana" charset="0"/>
        <a:buChar char="•"/>
        <a:defRPr>
          <a:solidFill>
            <a:schemeClr val="tx1"/>
          </a:solidFill>
          <a:latin typeface="+mn-lt"/>
          <a:ea typeface="+mn-ea"/>
          <a:cs typeface="+mn-cs"/>
          <a:sym typeface="Verdana" charset="0"/>
        </a:defRPr>
      </a:lvl3pPr>
      <a:lvl4pPr marL="1589088" indent="-228600" algn="l" rtl="0" fontAlgn="base">
        <a:spcBef>
          <a:spcPts val="400"/>
        </a:spcBef>
        <a:spcAft>
          <a:spcPct val="0"/>
        </a:spcAft>
        <a:buSzPct val="100000"/>
        <a:buFont typeface="Wingdings" pitchFamily="2" charset="2"/>
        <a:buChar char="§"/>
        <a:defRPr sz="1400">
          <a:solidFill>
            <a:schemeClr val="tx1"/>
          </a:solidFill>
          <a:latin typeface="+mn-lt"/>
          <a:ea typeface="+mn-ea"/>
          <a:cs typeface="+mn-cs"/>
          <a:sym typeface="Verdana" charset="0"/>
        </a:defRPr>
      </a:lvl4pPr>
      <a:lvl5pPr marL="2046288" indent="-228600" algn="l" rtl="0" fontAlgn="base">
        <a:spcBef>
          <a:spcPts val="400"/>
        </a:spcBef>
        <a:spcAft>
          <a:spcPct val="0"/>
        </a:spcAft>
        <a:buSzPct val="100000"/>
        <a:buFont typeface="Courier New" pitchFamily="49" charset="0"/>
        <a:buChar char="o"/>
        <a:defRPr sz="1400">
          <a:solidFill>
            <a:schemeClr val="tx1"/>
          </a:solidFill>
          <a:latin typeface="+mn-lt"/>
          <a:ea typeface="+mn-ea"/>
          <a:cs typeface="+mn-cs"/>
          <a:sym typeface="Verdana"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ftp://ftp.pwg.org/pub/pwg/cloud/wd/wd-cloudmap10-20120604.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ftp://ftp.pwg.org/pub/pwg/cloud/minutes/cloud-concall-minutes-2012102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ftp://ftp.pwg.org/pub/pwg/cloud/wd/wd-cloudmodel10-20121126.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wg.org/mfd/navigate/PwgSmRev1-182_ServiceOperations.html" TargetMode="External"/><Relationship Id="rId2" Type="http://schemas.openxmlformats.org/officeDocument/2006/relationships/hyperlink" Target="http://www.pwg.org/mfd"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Grp="1" noChangeArrowheads="1"/>
          </p:cNvSpPr>
          <p:nvPr>
            <p:ph type="title"/>
          </p:nvPr>
        </p:nvSpPr>
        <p:spPr>
          <a:xfrm>
            <a:off x="457200" y="2286000"/>
            <a:ext cx="8458200" cy="1698625"/>
          </a:xfrm>
          <a:ln/>
        </p:spPr>
        <p:txBody>
          <a:bodyPr rIns="132080">
            <a:normAutofit fontScale="90000"/>
          </a:bodyPr>
          <a:lstStyle/>
          <a:p>
            <a:r>
              <a:rPr lang="en-US" dirty="0"/>
              <a:t/>
            </a:r>
            <a:br>
              <a:rPr lang="en-US" dirty="0"/>
            </a:br>
            <a:r>
              <a:rPr lang="en-US" dirty="0" smtClean="0"/>
              <a:t/>
            </a:r>
            <a:br>
              <a:rPr lang="en-US" dirty="0" smtClean="0"/>
            </a:br>
            <a:r>
              <a:rPr lang="en-US" sz="2400" dirty="0" smtClean="0"/>
              <a:t> </a:t>
            </a:r>
            <a:r>
              <a:rPr lang="en-US" dirty="0" smtClean="0"/>
              <a:t/>
            </a:r>
            <a:br>
              <a:rPr lang="en-US" dirty="0" smtClean="0"/>
            </a:br>
            <a:r>
              <a:rPr lang="en-US" sz="3200" dirty="0" smtClean="0"/>
              <a:t>Cloud Imaging Model Working Group</a:t>
            </a:r>
            <a:endParaRPr lang="en-US" sz="3300" dirty="0"/>
          </a:p>
        </p:txBody>
      </p:sp>
      <p:sp>
        <p:nvSpPr>
          <p:cNvPr id="8" name="Slide Number Placeholder 3"/>
          <p:cNvSpPr>
            <a:spLocks noGrp="1"/>
          </p:cNvSpPr>
          <p:nvPr>
            <p:ph type="sldNum" sz="quarter" idx="10"/>
          </p:nvPr>
        </p:nvSpPr>
        <p:spPr/>
        <p:txBody>
          <a:bodyPr/>
          <a:lstStyle/>
          <a:p>
            <a:fld id="{6EA4EDC8-4D99-4908-9229-2EC682D93355}" type="slidenum">
              <a:rPr lang="en-US"/>
              <a:pPr/>
              <a:t>1</a:t>
            </a:fld>
            <a:endParaRPr lang="en-US" dirty="0"/>
          </a:p>
        </p:txBody>
      </p:sp>
      <p:sp>
        <p:nvSpPr>
          <p:cNvPr id="6145" name="Rectangle 1"/>
          <p:cNvSpPr>
            <a:spLocks/>
          </p:cNvSpPr>
          <p:nvPr/>
        </p:nvSpPr>
        <p:spPr bwMode="auto">
          <a:xfrm>
            <a:off x="0" y="6629400"/>
            <a:ext cx="9144000" cy="228600"/>
          </a:xfrm>
          <a:prstGeom prst="rect">
            <a:avLst/>
          </a:prstGeom>
          <a:solidFill>
            <a:srgbClr val="DE0235"/>
          </a:solidFill>
          <a:ln w="9525" cap="flat">
            <a:noFill/>
            <a:miter lim="800000"/>
            <a:headEnd type="none" w="med" len="med"/>
            <a:tailEnd type="none" w="med" len="med"/>
          </a:ln>
        </p:spPr>
        <p:txBody>
          <a:bodyPr lIns="0" tIns="0" rIns="0" bIns="0"/>
          <a:lstStyle/>
          <a:p>
            <a:endParaRPr lang="en-US" dirty="0"/>
          </a:p>
        </p:txBody>
      </p:sp>
      <p:pic>
        <p:nvPicPr>
          <p:cNvPr id="6146" name="Picture 2"/>
          <p:cNvPicPr>
            <a:picLocks noChangeArrowheads="1"/>
          </p:cNvPicPr>
          <p:nvPr/>
        </p:nvPicPr>
        <p:blipFill>
          <a:blip r:embed="rId3" cstate="print"/>
          <a:srcRect/>
          <a:stretch>
            <a:fillRect/>
          </a:stretch>
        </p:blipFill>
        <p:spPr bwMode="auto">
          <a:xfrm>
            <a:off x="7191375" y="325438"/>
            <a:ext cx="1619250" cy="760412"/>
          </a:xfrm>
          <a:prstGeom prst="rect">
            <a:avLst/>
          </a:prstGeom>
          <a:noFill/>
          <a:ln w="9525" cap="flat">
            <a:noFill/>
            <a:miter lim="800000"/>
            <a:headEnd/>
            <a:tailEnd/>
          </a:ln>
        </p:spPr>
      </p:pic>
      <p:sp>
        <p:nvSpPr>
          <p:cNvPr id="6148" name="Rectangle 4"/>
          <p:cNvSpPr>
            <a:spLocks/>
          </p:cNvSpPr>
          <p:nvPr/>
        </p:nvSpPr>
        <p:spPr bwMode="auto">
          <a:xfrm>
            <a:off x="533400" y="6610350"/>
            <a:ext cx="4508500" cy="254000"/>
          </a:xfrm>
          <a:prstGeom prst="rect">
            <a:avLst/>
          </a:prstGeom>
          <a:noFill/>
          <a:ln w="12700" cap="flat">
            <a:noFill/>
            <a:miter lim="800000"/>
            <a:headEnd type="none" w="med" len="med"/>
            <a:tailEnd type="none" w="med" len="med"/>
          </a:ln>
        </p:spPr>
        <p:txBody>
          <a:bodyPr lIns="0" tIns="0" rIns="40640" bIns="0" anchor="ctr"/>
          <a:lstStyle/>
          <a:p>
            <a:pPr marL="39688"/>
            <a:r>
              <a:rPr lang="en-US" sz="1100" dirty="0">
                <a:solidFill>
                  <a:schemeClr val="tx1"/>
                </a:solidFill>
                <a:cs typeface="Arial" charset="0"/>
              </a:rPr>
              <a:t>Copyright © </a:t>
            </a:r>
            <a:r>
              <a:rPr lang="en-US" sz="1100" dirty="0" smtClean="0">
                <a:solidFill>
                  <a:schemeClr val="tx1"/>
                </a:solidFill>
                <a:cs typeface="Arial" charset="0"/>
              </a:rPr>
              <a:t>2012 The </a:t>
            </a:r>
            <a:r>
              <a:rPr lang="en-US" sz="1100" dirty="0">
                <a:solidFill>
                  <a:schemeClr val="tx1"/>
                </a:solidFill>
                <a:cs typeface="Arial" charset="0"/>
              </a:rPr>
              <a:t>Printer Working Group. All rights reserved.</a:t>
            </a:r>
          </a:p>
        </p:txBody>
      </p:sp>
      <p:sp>
        <p:nvSpPr>
          <p:cNvPr id="7" name="TextBox 6"/>
          <p:cNvSpPr txBox="1"/>
          <p:nvPr/>
        </p:nvSpPr>
        <p:spPr>
          <a:xfrm>
            <a:off x="457200" y="4114800"/>
            <a:ext cx="4038600" cy="907941"/>
          </a:xfrm>
          <a:prstGeom prst="rect">
            <a:avLst/>
          </a:prstGeom>
          <a:noFill/>
        </p:spPr>
        <p:txBody>
          <a:bodyPr wrap="square" rtlCol="0">
            <a:spAutoFit/>
          </a:bodyPr>
          <a:lstStyle/>
          <a:p>
            <a:pPr lvl="0">
              <a:spcBef>
                <a:spcPts val="600"/>
              </a:spcBef>
              <a:buSzPct val="100000"/>
              <a:defRPr/>
            </a:pPr>
            <a:r>
              <a:rPr lang="en-US" sz="2400" kern="0" dirty="0" smtClean="0">
                <a:solidFill>
                  <a:schemeClr val="tx1"/>
                </a:solidFill>
                <a:sym typeface="Verdana" charset="0"/>
              </a:rPr>
              <a:t>Dec  5 , 2012</a:t>
            </a:r>
          </a:p>
          <a:p>
            <a:pPr lvl="0">
              <a:spcBef>
                <a:spcPts val="600"/>
              </a:spcBef>
              <a:buSzPct val="100000"/>
              <a:defRPr/>
            </a:pPr>
            <a:r>
              <a:rPr lang="en-US" sz="2400" dirty="0" smtClean="0"/>
              <a:t>Samsung , </a:t>
            </a:r>
            <a:r>
              <a:rPr lang="en-US" sz="2400" dirty="0"/>
              <a:t>I</a:t>
            </a:r>
            <a:r>
              <a:rPr lang="en-US" sz="2400" dirty="0" smtClean="0"/>
              <a:t>rvine CA </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28638"/>
          </a:xfrm>
        </p:spPr>
        <p:txBody>
          <a:bodyPr/>
          <a:lstStyle/>
          <a:p>
            <a:pPr lvl="2"/>
            <a:r>
              <a:rPr lang="en-US" sz="2400" dirty="0" smtClean="0"/>
              <a:t>Cloud Print Manager – Cloud Print Service Operations Proposal </a:t>
            </a:r>
            <a:r>
              <a:rPr lang="en-US" sz="2400" dirty="0" smtClean="0"/>
              <a:t>-</a:t>
            </a:r>
            <a:r>
              <a:rPr lang="en-US" sz="2400" dirty="0" smtClean="0"/>
              <a:t> </a:t>
            </a:r>
            <a:r>
              <a:rPr lang="en-US" sz="2400" dirty="0" smtClean="0"/>
              <a:t>Comments</a:t>
            </a:r>
            <a:endParaRPr lang="en-US" sz="2400" dirty="0"/>
          </a:p>
        </p:txBody>
      </p:sp>
      <p:sp>
        <p:nvSpPr>
          <p:cNvPr id="3" name="Content Placeholder 2"/>
          <p:cNvSpPr>
            <a:spLocks noGrp="1"/>
          </p:cNvSpPr>
          <p:nvPr>
            <p:ph sz="half" idx="1"/>
          </p:nvPr>
        </p:nvSpPr>
        <p:spPr>
          <a:xfrm>
            <a:off x="152400" y="1066800"/>
            <a:ext cx="8839200" cy="5562600"/>
          </a:xfrm>
        </p:spPr>
        <p:txBody>
          <a:bodyPr/>
          <a:lstStyle/>
          <a:p>
            <a:r>
              <a:rPr lang="en-US" sz="1800" dirty="0" smtClean="0"/>
              <a:t>What about the Cloud Print Service (CPS) contacting the Cloud Print Manager (CPM)?</a:t>
            </a:r>
          </a:p>
          <a:p>
            <a:pPr lvl="1"/>
            <a:r>
              <a:rPr lang="en-US" sz="1600" dirty="0" smtClean="0"/>
              <a:t> Need out-of-band method to kick CPM</a:t>
            </a:r>
          </a:p>
          <a:p>
            <a:pPr lvl="1"/>
            <a:r>
              <a:rPr lang="en-US" sz="1600" dirty="0" smtClean="0"/>
              <a:t> What about general element(s) for all operation responses to instruct the CPM to do something (check job status, check for new jobs, provide status updates, etc.)?</a:t>
            </a:r>
          </a:p>
          <a:p>
            <a:pPr lvl="1"/>
            <a:r>
              <a:rPr lang="en-US" sz="1600" dirty="0" smtClean="0"/>
              <a:t> Can use XMPP for asynchronous, out-of-band events.</a:t>
            </a:r>
          </a:p>
          <a:p>
            <a:pPr lvl="1"/>
            <a:r>
              <a:rPr lang="en-US" sz="1600" dirty="0" smtClean="0"/>
              <a:t> Do we just use Get-Notifications from CPM to CPS, and that gives us a list of events of interest to the CPM?  Get-Notifications can be a long-running operation/connection.</a:t>
            </a:r>
          </a:p>
          <a:p>
            <a:pPr lvl="1"/>
            <a:r>
              <a:rPr lang="en-US" sz="1600" dirty="0" smtClean="0"/>
              <a:t>CPM needs to create a subscription for each CPS it is connected to.</a:t>
            </a:r>
          </a:p>
          <a:p>
            <a:pPr lvl="1"/>
            <a:r>
              <a:rPr lang="en-US" sz="1600" dirty="0" smtClean="0"/>
              <a:t>Add RFC 3995 and 3996 operations (Create-Printer-Subscriptions, Renew-Subscriptions, Cancel-Subscriptions, Get-Notifications, etc.) to model?</a:t>
            </a:r>
          </a:p>
          <a:p>
            <a:r>
              <a:rPr lang="en-US" sz="1800" dirty="0" smtClean="0"/>
              <a:t>Are subscriptions/notifications part of Cloud port type or separate?</a:t>
            </a:r>
          </a:p>
          <a:p>
            <a:pPr lvl="1"/>
            <a:r>
              <a:rPr lang="en-US" sz="1600" dirty="0" smtClean="0"/>
              <a:t>Nice to have separate (notifications good outside cloud usage)</a:t>
            </a:r>
          </a:p>
          <a:p>
            <a:pPr lvl="1"/>
            <a:r>
              <a:rPr lang="en-US" sz="1600" dirty="0" smtClean="0"/>
              <a:t>Nice to bind to cloud (notifications good for cloud)</a:t>
            </a:r>
            <a:endParaRPr lang="en-US" sz="1600" dirty="0"/>
          </a:p>
        </p:txBody>
      </p:sp>
      <p:sp>
        <p:nvSpPr>
          <p:cNvPr id="5" name="Slide Number Placeholder 4"/>
          <p:cNvSpPr>
            <a:spLocks noGrp="1"/>
          </p:cNvSpPr>
          <p:nvPr>
            <p:ph type="sldNum" sz="quarter" idx="10"/>
          </p:nvPr>
        </p:nvSpPr>
        <p:spPr/>
        <p:txBody>
          <a:bodyPr/>
          <a:lstStyle/>
          <a:p>
            <a:fld id="{5CAD3E58-7004-4178-B357-7433346C8138}" type="slidenum">
              <a:rPr lang="en-US" smtClean="0"/>
              <a:pPr/>
              <a:t>10</a:t>
            </a:fld>
            <a:endParaRPr lang="en-US" dirty="0"/>
          </a:p>
        </p:txBody>
      </p:sp>
    </p:spTree>
    <p:extLst>
      <p:ext uri="{BB962C8B-B14F-4D97-AF65-F5344CB8AC3E}">
        <p14:creationId xmlns="" xmlns:p14="http://schemas.microsoft.com/office/powerpoint/2010/main" val="194771164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661400" cy="5257800"/>
          </a:xfrm>
        </p:spPr>
        <p:txBody>
          <a:bodyPr/>
          <a:lstStyle/>
          <a:p>
            <a:r>
              <a:rPr lang="en-US" dirty="0" smtClean="0"/>
              <a:t>Areas to be Addressed</a:t>
            </a:r>
          </a:p>
          <a:p>
            <a:pPr lvl="1"/>
            <a:r>
              <a:rPr lang="en-US" sz="1600" dirty="0" smtClean="0"/>
              <a:t>Incorporate and Describe </a:t>
            </a:r>
            <a:r>
              <a:rPr lang="en-US" sz="1600" dirty="0" smtClean="0"/>
              <a:t>Cloud </a:t>
            </a:r>
            <a:r>
              <a:rPr lang="en-US" sz="1600" dirty="0" smtClean="0"/>
              <a:t>Print Manager – Cloud Print Service </a:t>
            </a:r>
            <a:r>
              <a:rPr lang="en-US" sz="1600" dirty="0" smtClean="0"/>
              <a:t>Operations in Section 4</a:t>
            </a:r>
          </a:p>
          <a:p>
            <a:pPr lvl="1"/>
            <a:r>
              <a:rPr lang="en-US" sz="1600" dirty="0" smtClean="0"/>
              <a:t>Impact on Operations Sequences Section?</a:t>
            </a:r>
          </a:p>
          <a:p>
            <a:pPr lvl="1"/>
            <a:r>
              <a:rPr lang="en-US" sz="1600" dirty="0" smtClean="0"/>
              <a:t>Sections 5 – 9</a:t>
            </a:r>
          </a:p>
          <a:p>
            <a:pPr>
              <a:buNone/>
            </a:pPr>
            <a:r>
              <a:rPr lang="en-US" sz="2400" dirty="0" smtClean="0"/>
              <a:t>Next Steps</a:t>
            </a:r>
            <a:endParaRPr lang="en-US" sz="2000" dirty="0" smtClean="0"/>
          </a:p>
          <a:p>
            <a:r>
              <a:rPr lang="en-US" dirty="0" smtClean="0"/>
              <a:t>Cloud </a:t>
            </a:r>
            <a:r>
              <a:rPr lang="en-US" dirty="0" smtClean="0"/>
              <a:t>Printing Model and Requirements</a:t>
            </a:r>
          </a:p>
          <a:p>
            <a:pPr lvl="1"/>
            <a:r>
              <a:rPr lang="en-US" sz="1600" dirty="0" smtClean="0"/>
              <a:t>Editor: Larry</a:t>
            </a:r>
          </a:p>
          <a:p>
            <a:pPr lvl="1"/>
            <a:r>
              <a:rPr lang="en-US" sz="1600" dirty="0" smtClean="0"/>
              <a:t>Additional Contributors: ?</a:t>
            </a:r>
          </a:p>
          <a:p>
            <a:pPr lvl="1"/>
            <a:r>
              <a:rPr lang="en-US" sz="1600" dirty="0" smtClean="0"/>
              <a:t>Schedule:   PWG Last Call of Cloud Print Requirements and Model – Q2, 2013</a:t>
            </a:r>
          </a:p>
          <a:p>
            <a:r>
              <a:rPr lang="en-US" dirty="0" smtClean="0"/>
              <a:t>Cloud Multifunction Model and Requirements</a:t>
            </a:r>
          </a:p>
          <a:p>
            <a:pPr lvl="1"/>
            <a:r>
              <a:rPr lang="en-US" sz="1600" dirty="0" smtClean="0"/>
              <a:t>Editor: ?</a:t>
            </a:r>
          </a:p>
          <a:p>
            <a:pPr lvl="1"/>
            <a:r>
              <a:rPr lang="en-US" sz="1600" dirty="0" smtClean="0"/>
              <a:t>Contributors: ?</a:t>
            </a:r>
          </a:p>
          <a:p>
            <a:pPr lvl="1"/>
            <a:r>
              <a:rPr lang="en-US" sz="1600" dirty="0" smtClean="0"/>
              <a:t>Schedule: ? </a:t>
            </a:r>
          </a:p>
          <a:p>
            <a:pPr lvl="2"/>
            <a:r>
              <a:rPr lang="en-US" sz="1400" dirty="0" smtClean="0"/>
              <a:t>Initial working draft Q2, 2013</a:t>
            </a:r>
          </a:p>
          <a:p>
            <a:pPr lvl="2"/>
            <a:r>
              <a:rPr lang="en-US" sz="1400" dirty="0" smtClean="0"/>
              <a:t> PWG Last Call of Cloud MFD Requirements and Model – Q3, 2013</a:t>
            </a:r>
          </a:p>
          <a:p>
            <a:pPr lvl="1"/>
            <a:endParaRPr lang="en-US" dirty="0" smtClean="0"/>
          </a:p>
          <a:p>
            <a:pPr lvl="1"/>
            <a:endParaRPr lang="en-US" dirty="0" smtClean="0"/>
          </a:p>
        </p:txBody>
      </p:sp>
      <p:sp>
        <p:nvSpPr>
          <p:cNvPr id="4" name="Slide Number Placeholder 3"/>
          <p:cNvSpPr>
            <a:spLocks noGrp="1"/>
          </p:cNvSpPr>
          <p:nvPr>
            <p:ph type="sldNum" sz="quarter" idx="10"/>
          </p:nvPr>
        </p:nvSpPr>
        <p:spPr/>
        <p:txBody>
          <a:bodyPr/>
          <a:lstStyle/>
          <a:p>
            <a:fld id="{0FA2C942-65BD-4899-9DFE-4E55C3FD2DD9}" type="slidenum">
              <a:rPr lang="en-US" smtClean="0"/>
              <a:pPr/>
              <a:t>11</a:t>
            </a:fld>
            <a:endParaRPr lang="en-US" dirty="0"/>
          </a:p>
        </p:txBody>
      </p:sp>
      <p:sp>
        <p:nvSpPr>
          <p:cNvPr id="5" name="Rectangle 4"/>
          <p:cNvSpPr/>
          <p:nvPr/>
        </p:nvSpPr>
        <p:spPr>
          <a:xfrm>
            <a:off x="304800" y="228600"/>
            <a:ext cx="7010400" cy="523220"/>
          </a:xfrm>
          <a:prstGeom prst="rect">
            <a:avLst/>
          </a:prstGeom>
        </p:spPr>
        <p:txBody>
          <a:bodyPr wrap="square">
            <a:spAutoFit/>
          </a:bodyPr>
          <a:lstStyle/>
          <a:p>
            <a:pPr marL="39688"/>
            <a:r>
              <a:rPr lang="en-US" sz="2800" kern="0" dirty="0" smtClean="0">
                <a:solidFill>
                  <a:schemeClr val="tx1"/>
                </a:solidFill>
                <a:sym typeface="Verdana" charset="0"/>
              </a:rPr>
              <a:t>Cloud Printing Requirements &amp; </a:t>
            </a:r>
            <a:r>
              <a:rPr lang="en-US" sz="2800" kern="0" dirty="0" smtClean="0">
                <a:solidFill>
                  <a:schemeClr val="tx1"/>
                </a:solidFill>
                <a:sym typeface="Verdana" charset="0"/>
              </a:rPr>
              <a:t>Model</a:t>
            </a:r>
            <a:endParaRPr lang="en-US" sz="2800" kern="0" dirty="0" smtClean="0">
              <a:solidFill>
                <a:schemeClr val="tx1"/>
              </a:solidFill>
              <a:latin typeface="Verdana" charset="0"/>
              <a:sym typeface="Verdana"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038"/>
            <a:ext cx="6477000" cy="1016000"/>
          </a:xfrm>
        </p:spPr>
        <p:txBody>
          <a:bodyPr/>
          <a:lstStyle/>
          <a:p>
            <a:r>
              <a:rPr lang="en-US" dirty="0" smtClean="0"/>
              <a:t>Cloud Imaging Model WG Participation</a:t>
            </a:r>
            <a:endParaRPr lang="en-US" dirty="0"/>
          </a:p>
        </p:txBody>
      </p:sp>
      <p:sp>
        <p:nvSpPr>
          <p:cNvPr id="3" name="Content Placeholder 2"/>
          <p:cNvSpPr>
            <a:spLocks noGrp="1"/>
          </p:cNvSpPr>
          <p:nvPr>
            <p:ph idx="1"/>
          </p:nvPr>
        </p:nvSpPr>
        <p:spPr>
          <a:xfrm>
            <a:off x="304800" y="1143000"/>
            <a:ext cx="8686800" cy="5257800"/>
          </a:xfrm>
        </p:spPr>
        <p:txBody>
          <a:bodyPr/>
          <a:lstStyle/>
          <a:p>
            <a:r>
              <a:rPr lang="en-US" sz="2400" dirty="0" smtClean="0"/>
              <a:t>We welcome participation from all interested parties</a:t>
            </a:r>
          </a:p>
          <a:p>
            <a:r>
              <a:rPr lang="en-US" sz="2400" dirty="0" smtClean="0"/>
              <a:t>Cloud Imaging Working Group Web page</a:t>
            </a:r>
          </a:p>
          <a:p>
            <a:pPr lvl="1"/>
            <a:r>
              <a:rPr lang="en-US" sz="2000" dirty="0" smtClean="0"/>
              <a:t> http://www.pwg.org/cloud/index.html</a:t>
            </a:r>
          </a:p>
          <a:p>
            <a:r>
              <a:rPr lang="en-US" sz="2400" dirty="0" smtClean="0"/>
              <a:t>Cloud Imaging Working Group Wiki</a:t>
            </a:r>
          </a:p>
          <a:p>
            <a:pPr lvl="1"/>
            <a:r>
              <a:rPr lang="en-US" sz="2000" dirty="0" smtClean="0"/>
              <a:t> http://pwg-wiki.wikispaces.com/Cloud+Imaging</a:t>
            </a:r>
          </a:p>
          <a:p>
            <a:r>
              <a:rPr lang="en-US" sz="2400" dirty="0" smtClean="0"/>
              <a:t>Subscribe to the Cloud mailing list</a:t>
            </a:r>
          </a:p>
          <a:p>
            <a:pPr lvl="1"/>
            <a:r>
              <a:rPr lang="en-US" sz="2000" dirty="0" smtClean="0"/>
              <a:t>https://www.pwg.org/mailman/listinfo/cloud</a:t>
            </a:r>
          </a:p>
          <a:p>
            <a:pPr lvl="1"/>
            <a:r>
              <a:rPr lang="en-US" sz="2000" dirty="0" smtClean="0"/>
              <a:t>cloud@pwg.org</a:t>
            </a:r>
          </a:p>
          <a:p>
            <a:r>
              <a:rPr lang="en-US" sz="2400" dirty="0" smtClean="0"/>
              <a:t>Cloud Imaging WG holds bi-weekly phone conferences announced on the Cloud mailing list</a:t>
            </a:r>
          </a:p>
          <a:p>
            <a:pPr lvl="1"/>
            <a:r>
              <a:rPr lang="en-US" sz="2000" dirty="0" smtClean="0"/>
              <a:t> Next conference call is Jan 7, 2013 at 3 pm (EST)</a:t>
            </a:r>
          </a:p>
          <a:p>
            <a:pPr lvl="1"/>
            <a:r>
              <a:rPr lang="en-US" sz="2000" dirty="0" smtClean="0"/>
              <a:t>Conferences on opposite weeks of IPP WG calls</a:t>
            </a:r>
            <a:endParaRPr lang="en-US" sz="2000" dirty="0"/>
          </a:p>
        </p:txBody>
      </p:sp>
      <p:sp>
        <p:nvSpPr>
          <p:cNvPr id="4" name="Slide Number Placeholder 3"/>
          <p:cNvSpPr>
            <a:spLocks noGrp="1"/>
          </p:cNvSpPr>
          <p:nvPr>
            <p:ph type="sldNum" sz="quarter" idx="10"/>
          </p:nvPr>
        </p:nvSpPr>
        <p:spPr/>
        <p:txBody>
          <a:bodyPr/>
          <a:lstStyle/>
          <a:p>
            <a:fld id="{0FA2C942-65BD-4899-9DFE-4E55C3FD2DD9}" type="slidenum">
              <a:rPr lang="en-US" smtClean="0"/>
              <a:pPr/>
              <a:t>12</a:t>
            </a:fld>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686800" cy="5181600"/>
          </a:xfrm>
        </p:spPr>
        <p:txBody>
          <a:bodyPr/>
          <a:lstStyle/>
          <a:p>
            <a:pPr marL="382588" lvl="1" indent="-342900">
              <a:spcBef>
                <a:spcPts val="600"/>
              </a:spcBef>
              <a:buFont typeface="Wingdings" pitchFamily="2" charset="2"/>
              <a:buChar char="v"/>
            </a:pPr>
            <a:r>
              <a:rPr lang="en-US" sz="2000" dirty="0" smtClean="0"/>
              <a:t>CLOUDMAP V1- Mapping of PWG Semantic Model elements into PPD, MSPS and JDF formats</a:t>
            </a:r>
          </a:p>
          <a:p>
            <a:r>
              <a:rPr lang="en-US" sz="2000" dirty="0" smtClean="0"/>
              <a:t>Contributors and Schedule as of October F2F</a:t>
            </a:r>
          </a:p>
          <a:p>
            <a:pPr lvl="1"/>
            <a:r>
              <a:rPr lang="en-US" sz="1600" dirty="0" smtClean="0"/>
              <a:t>Paul doing MSPS, draft by November 12</a:t>
            </a:r>
          </a:p>
          <a:p>
            <a:pPr lvl="1"/>
            <a:r>
              <a:rPr lang="en-US" sz="1600" dirty="0" smtClean="0"/>
              <a:t>Mike will have PPD mapping updates in late October</a:t>
            </a:r>
          </a:p>
          <a:p>
            <a:pPr lvl="1"/>
            <a:r>
              <a:rPr lang="en-US" sz="1600" dirty="0" smtClean="0"/>
              <a:t>Ira will have JDF mapping updates in late October</a:t>
            </a:r>
          </a:p>
          <a:p>
            <a:r>
              <a:rPr lang="en-US" sz="2000" dirty="0" smtClean="0"/>
              <a:t>Editor</a:t>
            </a:r>
          </a:p>
          <a:p>
            <a:pPr lvl="1"/>
            <a:r>
              <a:rPr lang="en-US" sz="1600" dirty="0" smtClean="0"/>
              <a:t>Ron will assemble and handle reviews </a:t>
            </a:r>
          </a:p>
          <a:p>
            <a:r>
              <a:rPr lang="en-US" sz="2000" dirty="0" smtClean="0"/>
              <a:t>Current Version (?)</a:t>
            </a:r>
          </a:p>
          <a:p>
            <a:pPr lvl="1"/>
            <a:r>
              <a:rPr lang="en-US" sz="1600" dirty="0" smtClean="0">
                <a:hlinkClick r:id="rId2"/>
              </a:rPr>
              <a:t>ftp://</a:t>
            </a:r>
            <a:r>
              <a:rPr lang="en-US" sz="1600" dirty="0" smtClean="0">
                <a:hlinkClick r:id="rId2"/>
              </a:rPr>
              <a:t>ftp.pwg.org/pub/pwg/cloud/wd/wd-cloudmap10-20120604.pdf</a:t>
            </a:r>
            <a:endParaRPr lang="en-US" sz="1600" dirty="0" smtClean="0"/>
          </a:p>
          <a:p>
            <a:r>
              <a:rPr lang="en-US" sz="2000" dirty="0" smtClean="0"/>
              <a:t>Revised Name, File Name and Location</a:t>
            </a:r>
          </a:p>
          <a:p>
            <a:endParaRPr lang="en-US" sz="2000" dirty="0" smtClean="0"/>
          </a:p>
          <a:p>
            <a:r>
              <a:rPr lang="en-US" sz="2000" dirty="0" smtClean="0"/>
              <a:t>New Contributions? </a:t>
            </a:r>
            <a:endParaRPr lang="en-US" sz="2000" dirty="0" smtClean="0"/>
          </a:p>
          <a:p>
            <a:pPr lvl="1"/>
            <a:endParaRPr lang="en-US" dirty="0" smtClean="0"/>
          </a:p>
        </p:txBody>
      </p:sp>
      <p:sp>
        <p:nvSpPr>
          <p:cNvPr id="3" name="Slide Number Placeholder 2"/>
          <p:cNvSpPr>
            <a:spLocks noGrp="1"/>
          </p:cNvSpPr>
          <p:nvPr>
            <p:ph type="sldNum" sz="quarter" idx="10"/>
          </p:nvPr>
        </p:nvSpPr>
        <p:spPr/>
        <p:txBody>
          <a:bodyPr/>
          <a:lstStyle/>
          <a:p>
            <a:fld id="{0FA2C942-65BD-4899-9DFE-4E55C3FD2DD9}" type="slidenum">
              <a:rPr lang="en-US" smtClean="0"/>
              <a:pPr/>
              <a:t>13</a:t>
            </a:fld>
            <a:endParaRPr lang="en-US" dirty="0"/>
          </a:p>
        </p:txBody>
      </p:sp>
      <p:sp>
        <p:nvSpPr>
          <p:cNvPr id="4" name="Title 3"/>
          <p:cNvSpPr>
            <a:spLocks noGrp="1"/>
          </p:cNvSpPr>
          <p:nvPr>
            <p:ph type="title"/>
          </p:nvPr>
        </p:nvSpPr>
        <p:spPr>
          <a:xfrm>
            <a:off x="228600" y="304800"/>
            <a:ext cx="6858000" cy="604838"/>
          </a:xfrm>
        </p:spPr>
        <p:txBody>
          <a:bodyPr/>
          <a:lstStyle/>
          <a:p>
            <a:r>
              <a:rPr lang="en-US" dirty="0" smtClean="0"/>
              <a:t>M</a:t>
            </a:r>
            <a:r>
              <a:rPr lang="en-US" dirty="0" smtClean="0"/>
              <a:t>apping Document V1 </a:t>
            </a:r>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128000" cy="5181600"/>
          </a:xfrm>
        </p:spPr>
        <p:txBody>
          <a:bodyPr/>
          <a:lstStyle/>
          <a:p>
            <a:r>
              <a:rPr lang="en-US" sz="2000" dirty="0" smtClean="0"/>
              <a:t>Schedule V1: </a:t>
            </a:r>
            <a:endParaRPr lang="en-US" sz="2000" dirty="0" smtClean="0"/>
          </a:p>
          <a:p>
            <a:pPr lvl="1"/>
            <a:r>
              <a:rPr lang="en-US" sz="1600" dirty="0" smtClean="0"/>
              <a:t>Prototype draft by Q1 2013?</a:t>
            </a:r>
          </a:p>
          <a:p>
            <a:pPr lvl="1">
              <a:spcBef>
                <a:spcPts val="0"/>
              </a:spcBef>
            </a:pPr>
            <a:r>
              <a:rPr lang="en-US" sz="1600" dirty="0" smtClean="0"/>
              <a:t>CUPS has done PPD mapping already</a:t>
            </a:r>
          </a:p>
          <a:p>
            <a:pPr lvl="1">
              <a:spcBef>
                <a:spcPts val="0"/>
              </a:spcBef>
            </a:pPr>
            <a:r>
              <a:rPr lang="en-US" sz="1600" dirty="0" smtClean="0"/>
              <a:t>Windows has done MSPS mapping already</a:t>
            </a:r>
          </a:p>
          <a:p>
            <a:pPr lvl="1">
              <a:spcBef>
                <a:spcPts val="0"/>
              </a:spcBef>
            </a:pPr>
            <a:r>
              <a:rPr lang="en-US" sz="1600" dirty="0" smtClean="0"/>
              <a:t>Xerox has done JDF mapping already</a:t>
            </a:r>
          </a:p>
          <a:p>
            <a:pPr lvl="1">
              <a:spcBef>
                <a:spcPts val="0"/>
              </a:spcBef>
            </a:pPr>
            <a:r>
              <a:rPr lang="en-US" sz="1600" dirty="0" smtClean="0"/>
              <a:t>With implementations already done, Prototype draft can go to Stable state as soon as any reported problems with or discrepancies between implemented and documented  mappings are resolved. </a:t>
            </a:r>
            <a:endParaRPr lang="en-US" sz="1600" dirty="0" smtClean="0"/>
          </a:p>
          <a:p>
            <a:pPr>
              <a:buNone/>
            </a:pPr>
            <a:r>
              <a:rPr lang="en-US" dirty="0" smtClean="0"/>
              <a:t>CLOUDMAP V2- Mapping of PWG Semantic Model elements into IPDS, MODCA and CIM formats</a:t>
            </a:r>
          </a:p>
          <a:p>
            <a:r>
              <a:rPr lang="en-US" sz="2000" dirty="0" smtClean="0"/>
              <a:t>Contributors</a:t>
            </a:r>
          </a:p>
          <a:p>
            <a:pPr lvl="1"/>
            <a:r>
              <a:rPr lang="en-US" sz="1600" dirty="0" smtClean="0"/>
              <a:t>IPDS and MODCA – Paul </a:t>
            </a:r>
            <a:r>
              <a:rPr lang="en-US" sz="1600" dirty="0" err="1" smtClean="0"/>
              <a:t>Tykodi</a:t>
            </a:r>
            <a:endParaRPr lang="en-US" sz="1600" dirty="0" smtClean="0"/>
          </a:p>
          <a:p>
            <a:pPr lvl="1"/>
            <a:r>
              <a:rPr lang="en-US" sz="1600" dirty="0" smtClean="0"/>
              <a:t>CIM – Ira McDonald</a:t>
            </a:r>
            <a:endParaRPr lang="en-US" sz="1600" dirty="0" smtClean="0"/>
          </a:p>
          <a:p>
            <a:r>
              <a:rPr lang="en-US" sz="2000" dirty="0" smtClean="0"/>
              <a:t>Editor</a:t>
            </a:r>
          </a:p>
          <a:p>
            <a:pPr lvl="1"/>
            <a:r>
              <a:rPr lang="en-US" sz="1600" dirty="0" smtClean="0"/>
              <a:t>Paul </a:t>
            </a:r>
            <a:r>
              <a:rPr lang="en-US" sz="1600" dirty="0" err="1" smtClean="0"/>
              <a:t>Tykodi</a:t>
            </a:r>
            <a:endParaRPr lang="en-US" sz="1600" dirty="0" smtClean="0"/>
          </a:p>
          <a:p>
            <a:r>
              <a:rPr lang="en-US" sz="2000" dirty="0" smtClean="0"/>
              <a:t>Schedule</a:t>
            </a:r>
          </a:p>
          <a:p>
            <a:pPr lvl="1"/>
            <a:r>
              <a:rPr lang="en-US" sz="2000" dirty="0" smtClean="0"/>
              <a:t> </a:t>
            </a:r>
            <a:r>
              <a:rPr lang="en-US" sz="1600" dirty="0" smtClean="0"/>
              <a:t>Initial Draft per Original Cloud Charter: Q1 2013 </a:t>
            </a:r>
            <a:endParaRPr lang="en-US" sz="2000" dirty="0" smtClean="0"/>
          </a:p>
          <a:p>
            <a:pPr lvl="1">
              <a:spcBef>
                <a:spcPts val="0"/>
              </a:spcBef>
            </a:pPr>
            <a:endParaRPr lang="en-US" sz="1600" dirty="0" smtClean="0"/>
          </a:p>
          <a:p>
            <a:endParaRPr lang="en-US" dirty="0"/>
          </a:p>
        </p:txBody>
      </p:sp>
      <p:sp>
        <p:nvSpPr>
          <p:cNvPr id="3" name="Slide Number Placeholder 2"/>
          <p:cNvSpPr>
            <a:spLocks noGrp="1"/>
          </p:cNvSpPr>
          <p:nvPr>
            <p:ph type="sldNum" sz="quarter" idx="10"/>
          </p:nvPr>
        </p:nvSpPr>
        <p:spPr/>
        <p:txBody>
          <a:bodyPr/>
          <a:lstStyle/>
          <a:p>
            <a:fld id="{0FA2C942-65BD-4899-9DFE-4E55C3FD2DD9}" type="slidenum">
              <a:rPr lang="en-US" smtClean="0"/>
              <a:pPr/>
              <a:t>14</a:t>
            </a:fld>
            <a:endParaRPr lang="en-US" dirty="0"/>
          </a:p>
        </p:txBody>
      </p:sp>
      <p:sp>
        <p:nvSpPr>
          <p:cNvPr id="4" name="Title 3"/>
          <p:cNvSpPr>
            <a:spLocks noGrp="1"/>
          </p:cNvSpPr>
          <p:nvPr>
            <p:ph type="title"/>
          </p:nvPr>
        </p:nvSpPr>
        <p:spPr>
          <a:xfrm>
            <a:off x="457200" y="381000"/>
            <a:ext cx="6629400" cy="635000"/>
          </a:xfrm>
        </p:spPr>
        <p:txBody>
          <a:bodyPr/>
          <a:lstStyle/>
          <a:p>
            <a:r>
              <a:rPr lang="en-US" dirty="0" smtClean="0"/>
              <a:t>Mapping </a:t>
            </a:r>
            <a:r>
              <a:rPr lang="en-US" dirty="0" smtClean="0"/>
              <a:t>Documents</a:t>
            </a:r>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A2C942-65BD-4899-9DFE-4E55C3FD2DD9}" type="slidenum">
              <a:rPr lang="en-US" smtClean="0"/>
              <a:pPr/>
              <a:t>2</a:t>
            </a:fld>
            <a:endParaRPr lang="en-US" dirty="0"/>
          </a:p>
        </p:txBody>
      </p:sp>
      <p:graphicFrame>
        <p:nvGraphicFramePr>
          <p:cNvPr id="7" name="Table 6"/>
          <p:cNvGraphicFramePr>
            <a:graphicFrameLocks noGrp="1"/>
          </p:cNvGraphicFramePr>
          <p:nvPr>
            <p:extLst>
              <p:ext uri="{D42A27DB-BD31-4B8C-83A1-F6EECF244321}">
                <p14:modId xmlns="" xmlns:p14="http://schemas.microsoft.com/office/powerpoint/2010/main" val="2527125931"/>
              </p:ext>
            </p:extLst>
          </p:nvPr>
        </p:nvGraphicFramePr>
        <p:xfrm>
          <a:off x="152400" y="1123564"/>
          <a:ext cx="8763000" cy="5565547"/>
        </p:xfrm>
        <a:graphic>
          <a:graphicData uri="http://schemas.openxmlformats.org/drawingml/2006/table">
            <a:tbl>
              <a:tblPr/>
              <a:tblGrid>
                <a:gridCol w="1828800"/>
                <a:gridCol w="6934200"/>
              </a:tblGrid>
              <a:tr h="374485">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800" b="1"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800" b="1"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180157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10:00 </a:t>
                      </a: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 </a:t>
                      </a: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10:15</a:t>
                      </a:r>
                      <a:endPar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6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Introduction and Administrative Issues</a:t>
                      </a:r>
                    </a:p>
                    <a:p>
                      <a:pPr lvl="1"/>
                      <a:r>
                        <a:rPr lang="en-US" sz="1400" dirty="0" smtClean="0"/>
                        <a:t>Intellectual Property Policy Statement</a:t>
                      </a:r>
                    </a:p>
                    <a:p>
                      <a:pPr lvl="1"/>
                      <a:r>
                        <a:rPr lang="en-US" sz="1400" dirty="0" smtClean="0"/>
                        <a:t>Identify Minute Taker</a:t>
                      </a:r>
                    </a:p>
                    <a:p>
                      <a:pPr lvl="1"/>
                      <a:r>
                        <a:rPr lang="en-US" sz="1400" dirty="0" smtClean="0"/>
                        <a:t>Introduce Participants</a:t>
                      </a:r>
                    </a:p>
                    <a:p>
                      <a:pPr lvl="1"/>
                      <a:r>
                        <a:rPr lang="en-US" sz="1400" dirty="0" smtClean="0"/>
                        <a:t>Consider Agenda</a:t>
                      </a:r>
                    </a:p>
                    <a:p>
                      <a:pPr lvl="1"/>
                      <a:r>
                        <a:rPr lang="en-US" sz="1400" dirty="0" smtClean="0"/>
                        <a:t>Acceptance of Previous Minutes </a:t>
                      </a:r>
                    </a:p>
                    <a:p>
                      <a:pPr lvl="1"/>
                      <a:r>
                        <a:rPr lang="en-US" sz="1200" u="sng" kern="1200" dirty="0" smtClean="0">
                          <a:solidFill>
                            <a:schemeClr val="tx1"/>
                          </a:solidFill>
                          <a:effectLst/>
                          <a:latin typeface="+mn-lt"/>
                          <a:ea typeface="+mn-ea"/>
                          <a:cs typeface="+mn-cs"/>
                          <a:hlinkClick r:id="rId3"/>
                        </a:rPr>
                        <a:t>ftp://ftp.pwg.org/pub/pwg/cloud/minutes/cloud-concall-minutes-20121029.pdf</a:t>
                      </a:r>
                      <a:endParaRPr lang="en-US" sz="1200" u="sng"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400" u="none" kern="1200" dirty="0" smtClean="0">
                          <a:solidFill>
                            <a:schemeClr val="tx1"/>
                          </a:solidFill>
                          <a:latin typeface="+mn-lt"/>
                          <a:ea typeface="+mn-ea"/>
                          <a:cs typeface="+mn-cs"/>
                        </a:rPr>
                        <a:t>Action Items Review  </a:t>
                      </a:r>
                      <a:endParaRPr lang="en-US" sz="1400" kern="1200" dirty="0">
                        <a:solidFill>
                          <a:schemeClr val="tx1"/>
                        </a:solidFill>
                        <a:effectLst/>
                        <a:latin typeface="+mn-lt"/>
                        <a:ea typeface="+mn-ea"/>
                        <a:cs typeface="+mn-cs"/>
                      </a:endParaRP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noFill/>
                  </a:tcPr>
                </a:tc>
              </a:tr>
              <a:tr h="5566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10:15 </a:t>
                      </a: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 </a:t>
                      </a: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10:45</a:t>
                      </a:r>
                      <a:endPar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Cloud Printing Requirements and Model Specification</a:t>
                      </a:r>
                      <a:endParaRPr kumimoji="0" lang="en-US" sz="1600" b="0" i="0" u="none" strike="noStrike" kern="1200" cap="none" normalizeH="0" baseline="0" dirty="0" smtClean="0">
                        <a:ln>
                          <a:noFill/>
                        </a:ln>
                        <a:solidFill>
                          <a:schemeClr val="tx1"/>
                        </a:solidFill>
                        <a:effectLst/>
                        <a:latin typeface="+mn-lt"/>
                        <a:ea typeface="ヒラギノ角ゴ ProN W3" charset="0"/>
                        <a:cs typeface="ヒラギノ角ゴ ProN W3" charset="0"/>
                        <a:sym typeface="Verdana" charset="0"/>
                      </a:endParaRPr>
                    </a:p>
                    <a:p>
                      <a:pPr lvl="0"/>
                      <a:r>
                        <a:rPr lang="en-US" sz="1400" u="none" dirty="0" smtClean="0"/>
                        <a:t>	Review of Current Draft</a:t>
                      </a: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344122">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10:45 – 11:00</a:t>
                      </a:r>
                      <a:endPar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smtClean="0"/>
                        <a:t>Break</a:t>
                      </a:r>
                      <a:endParaRPr lang="en-US" sz="1600" u="none" dirty="0" smtClean="0"/>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noFill/>
                  </a:tcPr>
                </a:tc>
              </a:tr>
              <a:tr h="587031">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11:00 – 12:00</a:t>
                      </a:r>
                      <a:endPar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Joint Session with Semantic</a:t>
                      </a:r>
                      <a:r>
                        <a:rPr lang="en-US" sz="1600" baseline="0" dirty="0" smtClean="0"/>
                        <a:t> Model Working Group</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t> </a:t>
                      </a:r>
                      <a:r>
                        <a:rPr lang="en-US" sz="1400" dirty="0" smtClean="0"/>
                        <a:t>Proposed Cloud</a:t>
                      </a:r>
                      <a:r>
                        <a:rPr lang="en-US" sz="1400" baseline="0" dirty="0" smtClean="0"/>
                        <a:t> Print Manager-Cloud Print Service Operations</a:t>
                      </a:r>
                      <a:endParaRPr lang="en-US" sz="1600" u="none" dirty="0" smtClean="0"/>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5566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12:00 </a:t>
                      </a: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 </a:t>
                      </a: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1:00</a:t>
                      </a:r>
                      <a:endPar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1800" baseline="0" dirty="0" smtClean="0"/>
                        <a:t>Lunch</a:t>
                      </a:r>
                      <a:endParaRPr lang="en-US" sz="1800" baseline="0" dirty="0" smtClean="0"/>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noFill/>
                  </a:tcPr>
                </a:tc>
              </a:tr>
              <a:tr h="55666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1:00 </a:t>
                      </a: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 </a:t>
                      </a: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2:15</a:t>
                      </a:r>
                      <a:endPar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1600" kern="1200" dirty="0" smtClean="0">
                          <a:solidFill>
                            <a:schemeClr val="tx1"/>
                          </a:solidFill>
                          <a:latin typeface="+mn-lt"/>
                          <a:ea typeface="+mn-ea"/>
                          <a:cs typeface="+mn-cs"/>
                        </a:rPr>
                        <a:t>Cloud Printing Requirements and Model Specification</a:t>
                      </a:r>
                      <a:endParaRPr kumimoji="0" lang="en-US" sz="1600" b="0" i="0" u="none" strike="noStrike" kern="1200" cap="none" normalizeH="0" baseline="0" dirty="0" smtClean="0">
                        <a:ln>
                          <a:noFill/>
                        </a:ln>
                        <a:solidFill>
                          <a:schemeClr val="tx1"/>
                        </a:solidFill>
                        <a:effectLst/>
                        <a:latin typeface="+mn-lt"/>
                        <a:ea typeface="ヒラギノ角ゴ ProN W3" charset="0"/>
                        <a:cs typeface="ヒラギノ角ゴ ProN W3" charset="0"/>
                        <a:sym typeface="Verdana" charset="0"/>
                      </a:endParaRPr>
                    </a:p>
                    <a:p>
                      <a:pPr marL="457200" marR="0" lvl="1" indent="0" algn="l" defTabSz="914400" rtl="0" eaLnBrk="1" fontAlgn="base" latinLnBrk="0" hangingPunct="1">
                        <a:lnSpc>
                          <a:spcPct val="100000"/>
                        </a:lnSpc>
                        <a:spcBef>
                          <a:spcPct val="0"/>
                        </a:spcBef>
                        <a:spcAft>
                          <a:spcPct val="0"/>
                        </a:spcAft>
                        <a:buClrTx/>
                        <a:buSzPct val="100000"/>
                        <a:buFont typeface="Arial" pitchFamily="34" charset="0"/>
                        <a:buChar char="•"/>
                        <a:tabLst>
                          <a:tab pos="914400" algn="l"/>
                        </a:tabLst>
                        <a:defRPr/>
                      </a:pPr>
                      <a:r>
                        <a:rPr lang="en-US" sz="1400" baseline="0" dirty="0" smtClean="0"/>
                        <a:t> Incorporation of </a:t>
                      </a:r>
                      <a:r>
                        <a:rPr lang="en-US" sz="1400" dirty="0" smtClean="0"/>
                        <a:t>Cloud</a:t>
                      </a:r>
                      <a:r>
                        <a:rPr lang="en-US" sz="1400" baseline="0" dirty="0" smtClean="0"/>
                        <a:t> Print Manager-Cloud Print Service Operations</a:t>
                      </a:r>
                    </a:p>
                    <a:p>
                      <a:pPr marL="457200" marR="0" lvl="1" indent="0" algn="l" defTabSz="914400" rtl="0" eaLnBrk="1" fontAlgn="base" latinLnBrk="0" hangingPunct="1">
                        <a:lnSpc>
                          <a:spcPct val="100000"/>
                        </a:lnSpc>
                        <a:spcBef>
                          <a:spcPct val="0"/>
                        </a:spcBef>
                        <a:spcAft>
                          <a:spcPct val="0"/>
                        </a:spcAft>
                        <a:buClrTx/>
                        <a:buSzPct val="100000"/>
                        <a:buFont typeface="Arial" pitchFamily="34" charset="0"/>
                        <a:buChar char="•"/>
                        <a:tabLst>
                          <a:tab pos="914400" algn="l"/>
                        </a:tabLst>
                        <a:defRPr/>
                      </a:pPr>
                      <a:r>
                        <a:rPr kumimoji="0" lang="en-US" sz="1400" b="0" i="0" u="none" strike="noStrike" kern="1200" cap="none" normalizeH="0" baseline="0" dirty="0" smtClean="0">
                          <a:ln>
                            <a:noFill/>
                          </a:ln>
                          <a:solidFill>
                            <a:schemeClr val="tx1"/>
                          </a:solidFill>
                          <a:effectLst/>
                          <a:latin typeface="+mn-lt"/>
                          <a:ea typeface="ヒラギノ角ゴ ProN W3" charset="0"/>
                          <a:cs typeface="ヒラギノ角ゴ ProN W3" charset="0"/>
                          <a:sym typeface="Verdana" charset="0"/>
                        </a:rPr>
                        <a:t> Next Steps</a:t>
                      </a:r>
                      <a:endParaRPr lang="en-US" sz="1400" baseline="0" dirty="0" smtClean="0"/>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526304">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rPr>
                        <a:t>2:15 – 3:00</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sz="1400" b="0" i="0" u="none" strike="noStrike" cap="none" normalizeH="0" baseline="0" dirty="0" smtClean="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1600" dirty="0" smtClean="0"/>
                        <a:t>Joint Session with Semantic</a:t>
                      </a:r>
                      <a:r>
                        <a:rPr lang="en-US" sz="1600" baseline="0" dirty="0" smtClean="0"/>
                        <a:t> Model Working Group</a:t>
                      </a:r>
                    </a:p>
                    <a:p>
                      <a:pPr marL="457200" marR="0" lvl="1" indent="0" algn="l" defTabSz="914400" rtl="0" eaLnBrk="1" fontAlgn="base" latinLnBrk="0" hangingPunct="1">
                        <a:lnSpc>
                          <a:spcPct val="100000"/>
                        </a:lnSpc>
                        <a:spcBef>
                          <a:spcPct val="0"/>
                        </a:spcBef>
                        <a:spcAft>
                          <a:spcPct val="0"/>
                        </a:spcAft>
                        <a:buClrTx/>
                        <a:buSzPct val="100000"/>
                        <a:buFont typeface="Arial" pitchFamily="34" charset="0"/>
                        <a:buChar char="•"/>
                        <a:tabLst>
                          <a:tab pos="914400" algn="l"/>
                        </a:tabLst>
                        <a:defRPr/>
                      </a:pPr>
                      <a:r>
                        <a:rPr lang="en-US" sz="1400" baseline="0" dirty="0" smtClean="0"/>
                        <a:t>   Mapping Document</a:t>
                      </a:r>
                      <a:endParaRPr lang="en-US" sz="1400" baseline="0" dirty="0" smtClean="0"/>
                    </a:p>
                  </a:txBody>
                  <a:tcPr marL="50800" marR="50800" marT="50800" marB="50800" horzOverflow="overflow">
                    <a:lnL cap="flat">
                      <a:noFill/>
                    </a:lnL>
                    <a:lnR cap="flat">
                      <a:noFill/>
                    </a:lnR>
                    <a:lnT cap="flat">
                      <a:noFill/>
                    </a:lnT>
                    <a:lnB w="12700" cap="flat" cmpd="sng" algn="ctr">
                      <a:noFill/>
                      <a:prstDash val="solid"/>
                      <a:round/>
                      <a:headEnd type="none" w="med" len="med"/>
                      <a:tailEnd type="none" w="med" len="med"/>
                    </a:lnB>
                    <a:lnTlToBr>
                      <a:noFill/>
                    </a:lnTlToBr>
                    <a:lnBlToTr>
                      <a:noFill/>
                    </a:lnBlToTr>
                    <a:solidFill>
                      <a:schemeClr val="bg1"/>
                    </a:solidFill>
                  </a:tcPr>
                </a:tc>
              </a:tr>
            </a:tbl>
          </a:graphicData>
        </a:graphic>
      </p:graphicFrame>
      <p:sp>
        <p:nvSpPr>
          <p:cNvPr id="5" name="Rectangle 4"/>
          <p:cNvSpPr/>
          <p:nvPr/>
        </p:nvSpPr>
        <p:spPr>
          <a:xfrm>
            <a:off x="304800" y="0"/>
            <a:ext cx="6019800" cy="1015663"/>
          </a:xfrm>
          <a:prstGeom prst="rect">
            <a:avLst/>
          </a:prstGeom>
        </p:spPr>
        <p:txBody>
          <a:bodyPr wrap="square">
            <a:spAutoFit/>
          </a:bodyPr>
          <a:lstStyle/>
          <a:p>
            <a:pPr marL="39688" lvl="0"/>
            <a:r>
              <a:rPr lang="en-US" sz="3000" kern="0" dirty="0" smtClean="0">
                <a:latin typeface="Verdana"/>
                <a:sym typeface="Verdana" charset="0"/>
              </a:rPr>
              <a:t>Cloud Imaging Model WG</a:t>
            </a:r>
            <a:br>
              <a:rPr lang="en-US" sz="3000" kern="0" dirty="0" smtClean="0">
                <a:latin typeface="Verdana"/>
                <a:sym typeface="Verdana" charset="0"/>
              </a:rPr>
            </a:br>
            <a:r>
              <a:rPr lang="en-US" sz="3000" kern="0" dirty="0" smtClean="0">
                <a:latin typeface="Verdana"/>
                <a:sym typeface="Verdana" charset="0"/>
              </a:rPr>
              <a:t>Meeting Agenda Dec 5</a:t>
            </a:r>
            <a:endParaRPr lang="en-US" sz="3000" kern="0" dirty="0">
              <a:latin typeface="Verdana"/>
              <a:sym typeface="Verdana"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458200" cy="5257800"/>
          </a:xfrm>
        </p:spPr>
        <p:txBody>
          <a:bodyPr/>
          <a:lstStyle/>
          <a:p>
            <a:r>
              <a:rPr lang="en-US" dirty="0" smtClean="0"/>
              <a:t>Chair: Ron Nevo (Samsung)</a:t>
            </a:r>
          </a:p>
          <a:p>
            <a:r>
              <a:rPr lang="en-US" dirty="0" smtClean="0"/>
              <a:t>Vice Chair: Bill Wagner (TIC)</a:t>
            </a:r>
          </a:p>
          <a:p>
            <a:r>
              <a:rPr lang="en-US" dirty="0" smtClean="0"/>
              <a:t>Secretary: Michael Sweet (Apple)</a:t>
            </a:r>
          </a:p>
          <a:p>
            <a:r>
              <a:rPr lang="en-US" dirty="0" smtClean="0"/>
              <a:t>Document Editor Volunteers:</a:t>
            </a:r>
          </a:p>
          <a:p>
            <a:pPr lvl="1"/>
            <a:r>
              <a:rPr lang="en-US" dirty="0" smtClean="0"/>
              <a:t>Cloud Imaging Model Working Group Activities</a:t>
            </a:r>
          </a:p>
          <a:p>
            <a:pPr lvl="2"/>
            <a:r>
              <a:rPr lang="en-US" sz="1600" dirty="0" smtClean="0"/>
              <a:t>Larry Upthegrove: Cloud Printing Requirements and Model</a:t>
            </a:r>
          </a:p>
          <a:p>
            <a:pPr lvl="2"/>
            <a:r>
              <a:rPr lang="en-US" sz="1600" dirty="0" smtClean="0"/>
              <a:t>Ron Nevo (Samsung): Cloud Printing Requirements and Model</a:t>
            </a:r>
          </a:p>
          <a:p>
            <a:pPr lvl="1"/>
            <a:r>
              <a:rPr lang="en-US" dirty="0" smtClean="0"/>
              <a:t>Related Semantic Model and IPP Working Group Activities</a:t>
            </a:r>
          </a:p>
          <a:p>
            <a:pPr lvl="2"/>
            <a:r>
              <a:rPr lang="en-US" sz="1600" dirty="0" smtClean="0"/>
              <a:t>Daniel  </a:t>
            </a:r>
            <a:r>
              <a:rPr lang="en-US" sz="1600" dirty="0" err="1" smtClean="0"/>
              <a:t>Manchala</a:t>
            </a:r>
            <a:r>
              <a:rPr lang="en-US" sz="1600" dirty="0" smtClean="0"/>
              <a:t> (Xerox): Cloud Printing Model Web Services Binding</a:t>
            </a:r>
          </a:p>
          <a:p>
            <a:pPr lvl="2"/>
            <a:r>
              <a:rPr lang="en-US" sz="1600" dirty="0" smtClean="0"/>
              <a:t>Ron Nevo (Samsung): Job Ticket Mapping – Overall Editor</a:t>
            </a:r>
          </a:p>
          <a:p>
            <a:pPr lvl="2"/>
            <a:r>
              <a:rPr lang="en-US" sz="1600" dirty="0" smtClean="0"/>
              <a:t>Michael Sweet (Apple): JobTicket Mapping (PPD), Cloud Imaging Model IPP Binding </a:t>
            </a:r>
          </a:p>
          <a:p>
            <a:pPr lvl="2"/>
            <a:r>
              <a:rPr lang="en-US" sz="1600" dirty="0" smtClean="0"/>
              <a:t>Ira McDonald (High North):Job Ticket Mapping (JDF), Cloud Imaging Model IPP Binding</a:t>
            </a:r>
          </a:p>
          <a:p>
            <a:pPr lvl="2"/>
            <a:r>
              <a:rPr lang="en-US" sz="1600" dirty="0" smtClean="0"/>
              <a:t>Justin Hutchins (Microsoft): Job Ticket Mapping (MSPS)</a:t>
            </a:r>
          </a:p>
          <a:p>
            <a:pPr lvl="2"/>
            <a:r>
              <a:rPr lang="en-US" sz="1600" dirty="0" smtClean="0"/>
              <a:t>Paul </a:t>
            </a:r>
            <a:r>
              <a:rPr lang="en-US" sz="1600" dirty="0" err="1" smtClean="0"/>
              <a:t>Tykodi</a:t>
            </a:r>
            <a:r>
              <a:rPr lang="en-US" sz="1600" dirty="0" smtClean="0"/>
              <a:t> (TCS): Job Ticket Mapping (MSPS)</a:t>
            </a:r>
            <a:endParaRPr lang="en-US" sz="1600" dirty="0"/>
          </a:p>
        </p:txBody>
      </p:sp>
      <p:sp>
        <p:nvSpPr>
          <p:cNvPr id="4" name="Slide Number Placeholder 3"/>
          <p:cNvSpPr>
            <a:spLocks noGrp="1"/>
          </p:cNvSpPr>
          <p:nvPr>
            <p:ph type="sldNum" sz="quarter" idx="10"/>
          </p:nvPr>
        </p:nvSpPr>
        <p:spPr/>
        <p:txBody>
          <a:bodyPr/>
          <a:lstStyle/>
          <a:p>
            <a:fld id="{0FA2C942-65BD-4899-9DFE-4E55C3FD2DD9}" type="slidenum">
              <a:rPr lang="en-US" smtClean="0"/>
              <a:pPr/>
              <a:t>3</a:t>
            </a:fld>
            <a:endParaRPr lang="en-US" dirty="0"/>
          </a:p>
        </p:txBody>
      </p:sp>
      <p:sp>
        <p:nvSpPr>
          <p:cNvPr id="5" name="Rectangle 4"/>
          <p:cNvSpPr/>
          <p:nvPr/>
        </p:nvSpPr>
        <p:spPr>
          <a:xfrm>
            <a:off x="457200" y="457200"/>
            <a:ext cx="3584956" cy="553998"/>
          </a:xfrm>
          <a:prstGeom prst="rect">
            <a:avLst/>
          </a:prstGeom>
        </p:spPr>
        <p:txBody>
          <a:bodyPr wrap="none">
            <a:spAutoFit/>
          </a:bodyPr>
          <a:lstStyle/>
          <a:p>
            <a:pPr marL="39688" lvl="0"/>
            <a:r>
              <a:rPr lang="en-US" sz="3000" kern="0" dirty="0" smtClean="0">
                <a:latin typeface="Verdana"/>
                <a:sym typeface="Verdana" charset="0"/>
              </a:rPr>
              <a:t>Officers &amp; Editors</a:t>
            </a:r>
            <a:endParaRPr lang="en-US" sz="3000" kern="0" dirty="0">
              <a:latin typeface="Verdana"/>
              <a:sym typeface="Verdan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915400" cy="5486400"/>
          </a:xfrm>
        </p:spPr>
        <p:txBody>
          <a:bodyPr/>
          <a:lstStyle/>
          <a:p>
            <a:pPr>
              <a:buNone/>
            </a:pPr>
            <a:r>
              <a:rPr lang="en-US" sz="1800" dirty="0" smtClean="0"/>
              <a:t>Cloud Imaging Model Action Items</a:t>
            </a:r>
          </a:p>
          <a:p>
            <a:r>
              <a:rPr lang="en-US" sz="1600" dirty="0" smtClean="0"/>
              <a:t>Action</a:t>
            </a:r>
            <a:r>
              <a:rPr lang="en-US" sz="1600" dirty="0"/>
              <a:t>: Bill to post updated </a:t>
            </a:r>
            <a:r>
              <a:rPr lang="en-US" sz="1600" dirty="0" smtClean="0"/>
              <a:t>charter (done)</a:t>
            </a:r>
            <a:endParaRPr lang="en-US" sz="1600" dirty="0"/>
          </a:p>
          <a:p>
            <a:r>
              <a:rPr lang="en-US" sz="1600" dirty="0" smtClean="0"/>
              <a:t>Action</a:t>
            </a:r>
            <a:r>
              <a:rPr lang="en-US" sz="1600" dirty="0"/>
              <a:t>: Larry to post update of Cloud Print Requirements and </a:t>
            </a:r>
            <a:r>
              <a:rPr lang="en-US" sz="1600" dirty="0" smtClean="0"/>
              <a:t>Model (ONGOING)</a:t>
            </a:r>
          </a:p>
          <a:p>
            <a:endParaRPr lang="en-US" sz="1600" dirty="0" smtClean="0"/>
          </a:p>
          <a:p>
            <a:pPr>
              <a:buNone/>
            </a:pPr>
            <a:r>
              <a:rPr lang="en-US" sz="1800" dirty="0" smtClean="0"/>
              <a:t>Related Activities in other Working Groups</a:t>
            </a:r>
            <a:endParaRPr lang="en-US" sz="1800" dirty="0"/>
          </a:p>
          <a:p>
            <a:r>
              <a:rPr lang="en-US" sz="1600" dirty="0" smtClean="0"/>
              <a:t>Action</a:t>
            </a:r>
            <a:r>
              <a:rPr lang="en-US" sz="1600" dirty="0"/>
              <a:t>: Ira to update milestones in IPP WG charter </a:t>
            </a:r>
            <a:r>
              <a:rPr lang="en-US" sz="1600" dirty="0" smtClean="0"/>
              <a:t> in IPP WG (PENDING)</a:t>
            </a:r>
            <a:endParaRPr lang="en-US" sz="1600" dirty="0"/>
          </a:p>
          <a:p>
            <a:r>
              <a:rPr lang="en-US" sz="1600" dirty="0" smtClean="0"/>
              <a:t>Action: </a:t>
            </a:r>
            <a:r>
              <a:rPr lang="en-US" sz="1600" dirty="0"/>
              <a:t>Joe to update definition of visible/visibility to cover AAA </a:t>
            </a:r>
            <a:r>
              <a:rPr lang="en-US" sz="1600" dirty="0" smtClean="0"/>
              <a:t> in IDS WG (PENDING </a:t>
            </a:r>
            <a:r>
              <a:rPr lang="en-US" sz="1600" dirty="0"/>
              <a:t>- definition </a:t>
            </a:r>
            <a:r>
              <a:rPr lang="en-US" sz="1600" dirty="0" smtClean="0"/>
              <a:t>proposed but </a:t>
            </a:r>
            <a:r>
              <a:rPr lang="en-US" sz="1600" dirty="0"/>
              <a:t>subject to rework)</a:t>
            </a:r>
          </a:p>
          <a:p>
            <a:r>
              <a:rPr lang="en-US" sz="1600" dirty="0" smtClean="0"/>
              <a:t>Action</a:t>
            </a:r>
            <a:r>
              <a:rPr lang="en-US" sz="1600" dirty="0"/>
              <a:t>: </a:t>
            </a:r>
            <a:r>
              <a:rPr lang="en-US" sz="1600" dirty="0" smtClean="0"/>
              <a:t>Paul to </a:t>
            </a:r>
            <a:r>
              <a:rPr lang="en-US" sz="1600" dirty="0"/>
              <a:t>work on MSPS information from Justin for mapping </a:t>
            </a:r>
            <a:r>
              <a:rPr lang="en-US" sz="1600" dirty="0" smtClean="0"/>
              <a:t>document in SM WG.</a:t>
            </a:r>
            <a:endParaRPr lang="en-US" sz="1600" dirty="0"/>
          </a:p>
          <a:p>
            <a:r>
              <a:rPr lang="en-US" sz="1600" dirty="0"/>
              <a:t>A</a:t>
            </a:r>
            <a:r>
              <a:rPr lang="en-US" sz="1600" dirty="0" smtClean="0"/>
              <a:t>ction</a:t>
            </a:r>
            <a:r>
              <a:rPr lang="en-US" sz="1600" dirty="0"/>
              <a:t>: Mike to update PPD Mapping </a:t>
            </a:r>
            <a:r>
              <a:rPr lang="en-US" sz="1600" dirty="0" smtClean="0"/>
              <a:t>in SM WG (ONGOING </a:t>
            </a:r>
            <a:r>
              <a:rPr lang="en-US" sz="1600" dirty="0"/>
              <a:t>- pending table updates</a:t>
            </a:r>
            <a:r>
              <a:rPr lang="en-US" sz="1600" dirty="0" smtClean="0"/>
              <a:t>)</a:t>
            </a:r>
          </a:p>
          <a:p>
            <a:r>
              <a:rPr lang="en-US" sz="1600" dirty="0" smtClean="0"/>
              <a:t>Action: Daniel  </a:t>
            </a:r>
            <a:r>
              <a:rPr lang="en-US" sz="1600" dirty="0" err="1" smtClean="0"/>
              <a:t>Manchala</a:t>
            </a:r>
            <a:r>
              <a:rPr lang="en-US" sz="1600" dirty="0" smtClean="0"/>
              <a:t> to update SM Charter to reflect Mapping and Cloud Print Binding activities in SM WG.</a:t>
            </a:r>
          </a:p>
        </p:txBody>
      </p:sp>
      <p:sp>
        <p:nvSpPr>
          <p:cNvPr id="4" name="Slide Number Placeholder 3"/>
          <p:cNvSpPr>
            <a:spLocks noGrp="1"/>
          </p:cNvSpPr>
          <p:nvPr>
            <p:ph type="sldNum" sz="quarter" idx="10"/>
          </p:nvPr>
        </p:nvSpPr>
        <p:spPr/>
        <p:txBody>
          <a:bodyPr/>
          <a:lstStyle/>
          <a:p>
            <a:fld id="{0FA2C942-65BD-4899-9DFE-4E55C3FD2DD9}" type="slidenum">
              <a:rPr lang="en-US" smtClean="0"/>
              <a:pPr/>
              <a:t>4</a:t>
            </a:fld>
            <a:endParaRPr lang="en-US" dirty="0"/>
          </a:p>
        </p:txBody>
      </p:sp>
      <p:sp>
        <p:nvSpPr>
          <p:cNvPr id="5" name="Rectangle 4"/>
          <p:cNvSpPr/>
          <p:nvPr/>
        </p:nvSpPr>
        <p:spPr>
          <a:xfrm>
            <a:off x="381000" y="381000"/>
            <a:ext cx="3676650" cy="553998"/>
          </a:xfrm>
          <a:prstGeom prst="rect">
            <a:avLst/>
          </a:prstGeom>
        </p:spPr>
        <p:txBody>
          <a:bodyPr wrap="square">
            <a:spAutoFit/>
          </a:bodyPr>
          <a:lstStyle/>
          <a:p>
            <a:pPr marL="39688" lvl="0"/>
            <a:r>
              <a:rPr lang="en-US" sz="3000" kern="0" dirty="0" smtClean="0">
                <a:latin typeface="Verdana"/>
                <a:sym typeface="Verdana" charset="0"/>
              </a:rPr>
              <a:t>Action Items</a:t>
            </a:r>
            <a:endParaRPr lang="en-US" sz="3000" kern="0" dirty="0">
              <a:latin typeface="Verdana"/>
              <a:sym typeface="Verdana"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a:t>
            </a:r>
            <a:endParaRPr lang="en-US" dirty="0"/>
          </a:p>
        </p:txBody>
      </p:sp>
      <p:sp>
        <p:nvSpPr>
          <p:cNvPr id="3" name="Content Placeholder 2"/>
          <p:cNvSpPr>
            <a:spLocks noGrp="1"/>
          </p:cNvSpPr>
          <p:nvPr>
            <p:ph sz="half" idx="1"/>
          </p:nvPr>
        </p:nvSpPr>
        <p:spPr>
          <a:xfrm>
            <a:off x="381000" y="1143000"/>
            <a:ext cx="8610600" cy="5257800"/>
          </a:xfrm>
        </p:spPr>
        <p:txBody>
          <a:bodyPr/>
          <a:lstStyle/>
          <a:p>
            <a:r>
              <a:rPr lang="en-US" sz="2000" dirty="0" smtClean="0"/>
              <a:t>Charter</a:t>
            </a:r>
          </a:p>
          <a:p>
            <a:pPr lvl="1"/>
            <a:r>
              <a:rPr lang="en-US" sz="1600" dirty="0" smtClean="0"/>
              <a:t>Latest charter was approved by PWG Steering Committee in October</a:t>
            </a:r>
          </a:p>
          <a:p>
            <a:pPr lvl="1">
              <a:buNone/>
            </a:pPr>
            <a:r>
              <a:rPr lang="en-US" sz="1600" dirty="0" smtClean="0"/>
              <a:t>(ftp://ftp.pwg.org/pub/pwg/cloud/charter/ch-cloud-charter-20121030.pdf)</a:t>
            </a:r>
          </a:p>
          <a:p>
            <a:r>
              <a:rPr lang="en-US" sz="2000" dirty="0" smtClean="0"/>
              <a:t>Cloud Printing Model Specification </a:t>
            </a:r>
          </a:p>
          <a:p>
            <a:pPr lvl="1"/>
            <a:r>
              <a:rPr lang="en-US" sz="1600" dirty="0" smtClean="0"/>
              <a:t>Primary current work effort</a:t>
            </a:r>
          </a:p>
          <a:p>
            <a:pPr lvl="1"/>
            <a:r>
              <a:rPr lang="en-US" sz="1600" dirty="0" smtClean="0"/>
              <a:t>Document simplified by decisions that:</a:t>
            </a:r>
          </a:p>
          <a:p>
            <a:pPr lvl="2"/>
            <a:r>
              <a:rPr lang="en-US" sz="1400" dirty="0" smtClean="0"/>
              <a:t>Print Job Requesters interaction with Cloud Print Server identical to that with standard network Print Server as defined in Semantic Model</a:t>
            </a:r>
          </a:p>
          <a:p>
            <a:pPr lvl="2"/>
            <a:r>
              <a:rPr lang="en-US" sz="1400" dirty="0" smtClean="0"/>
              <a:t>Detailed design consideration of elements within the Cloud are out of scope</a:t>
            </a:r>
          </a:p>
          <a:p>
            <a:r>
              <a:rPr lang="en-US" sz="2000" dirty="0" smtClean="0"/>
              <a:t>Mapping Activity – Transferred to </a:t>
            </a:r>
            <a:r>
              <a:rPr lang="en-US" sz="2000" dirty="0" smtClean="0"/>
              <a:t>Semantic Model </a:t>
            </a:r>
            <a:r>
              <a:rPr lang="en-US" sz="2000" dirty="0" smtClean="0"/>
              <a:t>WG.</a:t>
            </a:r>
          </a:p>
          <a:p>
            <a:pPr>
              <a:buNone/>
            </a:pPr>
            <a:endParaRPr lang="en-US" sz="2000" dirty="0"/>
          </a:p>
        </p:txBody>
      </p:sp>
      <p:sp>
        <p:nvSpPr>
          <p:cNvPr id="5" name="Slide Number Placeholder 4"/>
          <p:cNvSpPr>
            <a:spLocks noGrp="1"/>
          </p:cNvSpPr>
          <p:nvPr>
            <p:ph type="sldNum" sz="quarter" idx="10"/>
          </p:nvPr>
        </p:nvSpPr>
        <p:spPr/>
        <p:txBody>
          <a:bodyPr/>
          <a:lstStyle/>
          <a:p>
            <a:fld id="{5CAD3E58-7004-4178-B357-7433346C8138}" type="slidenum">
              <a:rPr lang="en-US" smtClean="0"/>
              <a:pPr/>
              <a:t>5</a:t>
            </a:fld>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010400" cy="715962"/>
          </a:xfrm>
        </p:spPr>
        <p:txBody>
          <a:bodyPr/>
          <a:lstStyle/>
          <a:p>
            <a:pPr marL="0" lvl="0">
              <a:tabLst>
                <a:tab pos="914400" algn="l"/>
              </a:tabLst>
              <a:defRPr/>
            </a:pPr>
            <a:r>
              <a:rPr lang="en-US" sz="2800" dirty="0" smtClean="0"/>
              <a:t>Cloud Printing Requirements </a:t>
            </a:r>
            <a:r>
              <a:rPr lang="en-US" sz="2800" dirty="0" smtClean="0"/>
              <a:t>&amp; Model</a:t>
            </a:r>
            <a:endParaRPr lang="en-US" sz="2800" dirty="0" smtClean="0">
              <a:latin typeface="Verdana" charset="0"/>
              <a:ea typeface="ヒラギノ角ゴ ProN W3" charset="0"/>
              <a:cs typeface="ヒラギノ角ゴ ProN W3" charset="0"/>
            </a:endParaRPr>
          </a:p>
        </p:txBody>
      </p:sp>
      <p:sp>
        <p:nvSpPr>
          <p:cNvPr id="3" name="Content Placeholder 2"/>
          <p:cNvSpPr>
            <a:spLocks noGrp="1"/>
          </p:cNvSpPr>
          <p:nvPr>
            <p:ph idx="1"/>
          </p:nvPr>
        </p:nvSpPr>
        <p:spPr>
          <a:xfrm>
            <a:off x="304800" y="1066800"/>
            <a:ext cx="8686800" cy="5257800"/>
          </a:xfrm>
        </p:spPr>
        <p:txBody>
          <a:bodyPr/>
          <a:lstStyle/>
          <a:p>
            <a:r>
              <a:rPr lang="en-US" sz="2400" dirty="0" smtClean="0"/>
              <a:t>Current Version</a:t>
            </a:r>
          </a:p>
          <a:p>
            <a:pPr lvl="2"/>
            <a:r>
              <a:rPr lang="en-US" sz="1600" u="sng" dirty="0" smtClean="0">
                <a:hlinkClick r:id="rId3"/>
              </a:rPr>
              <a:t>ftp://</a:t>
            </a:r>
            <a:r>
              <a:rPr lang="en-US" sz="1600" u="sng" dirty="0" smtClean="0">
                <a:hlinkClick r:id="rId3"/>
              </a:rPr>
              <a:t>ftp.pwg.org/pub/pwg/cloud/wd/wd-cloudmodel10-20121126.pdf</a:t>
            </a:r>
            <a:endParaRPr lang="en-US" sz="1600" u="sng" dirty="0" smtClean="0"/>
          </a:p>
          <a:p>
            <a:r>
              <a:rPr lang="en-US" sz="2400" dirty="0" smtClean="0"/>
              <a:t>Formatting Conventions</a:t>
            </a:r>
          </a:p>
          <a:p>
            <a:pPr lvl="2"/>
            <a:r>
              <a:rPr lang="en-US" dirty="0" smtClean="0"/>
              <a:t>Capitalization, </a:t>
            </a:r>
            <a:r>
              <a:rPr lang="en-US" dirty="0" smtClean="0"/>
              <a:t>Page Breaks, etc.</a:t>
            </a:r>
            <a:endParaRPr lang="en-US" dirty="0" smtClean="0"/>
          </a:p>
          <a:p>
            <a:r>
              <a:rPr lang="en-US" sz="2400" dirty="0" smtClean="0"/>
              <a:t>Sections </a:t>
            </a:r>
            <a:r>
              <a:rPr lang="en-US" sz="2400" dirty="0" smtClean="0"/>
              <a:t>1 &amp; 2 - Intro and </a:t>
            </a:r>
            <a:r>
              <a:rPr lang="en-US" sz="2400" dirty="0" smtClean="0"/>
              <a:t>Terminology</a:t>
            </a:r>
          </a:p>
          <a:p>
            <a:pPr lvl="2"/>
            <a:r>
              <a:rPr lang="en-US" dirty="0" smtClean="0"/>
              <a:t>Comments? To what extent should terms be defined which are defined later in Section 4? Is it necessary to define in both places?</a:t>
            </a:r>
            <a:endParaRPr lang="en-US" dirty="0" smtClean="0"/>
          </a:p>
          <a:p>
            <a:r>
              <a:rPr lang="en-US" sz="2400" dirty="0" smtClean="0"/>
              <a:t>Section 3 – Requirements</a:t>
            </a:r>
          </a:p>
          <a:p>
            <a:pPr lvl="2"/>
            <a:r>
              <a:rPr lang="en-US" sz="2000" dirty="0" smtClean="0"/>
              <a:t>? </a:t>
            </a:r>
            <a:r>
              <a:rPr lang="en-US" dirty="0" smtClean="0"/>
              <a:t>Stress that Functional Requirements, which must include Registration, Enumeration, Login, and various security aspects,  may be implemented as part of other services in the Cloud environment and are not further defined in the Cloud Printing Model</a:t>
            </a:r>
            <a:endParaRPr lang="en-US" sz="2000" dirty="0" smtClean="0"/>
          </a:p>
          <a:p>
            <a:pPr lvl="2"/>
            <a:r>
              <a:rPr lang="en-US" sz="2000" dirty="0" smtClean="0"/>
              <a:t>The Design Requirements</a:t>
            </a:r>
            <a:r>
              <a:rPr lang="en-US" sz="2000" dirty="0" smtClean="0"/>
              <a:t> do specify requirements on elements integral to the Model and specific to Printing.</a:t>
            </a:r>
            <a:endParaRPr lang="en-US" sz="2000" dirty="0" smtClean="0"/>
          </a:p>
          <a:p>
            <a:pPr lvl="2"/>
            <a:endParaRPr lang="en-US" sz="2000" dirty="0" smtClean="0"/>
          </a:p>
          <a:p>
            <a:pPr lvl="2"/>
            <a:endParaRPr lang="en-US" sz="2000" dirty="0" smtClean="0"/>
          </a:p>
          <a:p>
            <a:pPr lvl="1"/>
            <a:endParaRPr lang="en-US" sz="2000" dirty="0" smtClean="0"/>
          </a:p>
          <a:p>
            <a:pPr marL="782638" lvl="2" indent="-342900">
              <a:buFont typeface="Wingdings" pitchFamily="2" charset="2"/>
              <a:buChar char="Ø"/>
            </a:pPr>
            <a:endParaRPr lang="en-US" sz="2000" dirty="0" smtClean="0"/>
          </a:p>
          <a:p>
            <a:pPr>
              <a:spcBef>
                <a:spcPts val="0"/>
              </a:spcBef>
              <a:buNone/>
            </a:pPr>
            <a:endParaRPr lang="en-US" sz="2600" dirty="0" smtClean="0"/>
          </a:p>
        </p:txBody>
      </p:sp>
      <p:sp>
        <p:nvSpPr>
          <p:cNvPr id="4" name="Slide Number Placeholder 3"/>
          <p:cNvSpPr>
            <a:spLocks noGrp="1"/>
          </p:cNvSpPr>
          <p:nvPr>
            <p:ph type="sldNum" sz="quarter" idx="10"/>
          </p:nvPr>
        </p:nvSpPr>
        <p:spPr/>
        <p:txBody>
          <a:bodyPr/>
          <a:lstStyle/>
          <a:p>
            <a:fld id="{0FA2C942-65BD-4899-9DFE-4E55C3FD2DD9}" type="slidenum">
              <a:rPr lang="en-US" smtClean="0"/>
              <a:pPr/>
              <a:t>6</a:t>
            </a:fld>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257800"/>
          </a:xfrm>
        </p:spPr>
        <p:txBody>
          <a:bodyPr/>
          <a:lstStyle/>
          <a:p>
            <a:r>
              <a:rPr lang="en-US" sz="2400" dirty="0" smtClean="0"/>
              <a:t>Section 4</a:t>
            </a:r>
          </a:p>
          <a:p>
            <a:pPr lvl="1"/>
            <a:r>
              <a:rPr lang="en-US" dirty="0" smtClean="0"/>
              <a:t>Is redefinition of elements in 4.1 necessary?</a:t>
            </a:r>
          </a:p>
          <a:p>
            <a:pPr lvl="1"/>
            <a:r>
              <a:rPr lang="en-US" dirty="0" smtClean="0"/>
              <a:t>Suggest  4.2 be Operational Sequences, discussing sequences using diagrams rather than just diagrams</a:t>
            </a:r>
          </a:p>
          <a:p>
            <a:pPr lvl="1"/>
            <a:r>
              <a:rPr lang="en-US" dirty="0" smtClean="0"/>
              <a:t>Section 4.3, 4.5, 4.6 – Are these sections necessary?</a:t>
            </a:r>
          </a:p>
          <a:p>
            <a:pPr lvl="1"/>
            <a:r>
              <a:rPr lang="en-US" dirty="0" smtClean="0"/>
              <a:t>Section 4.4 – Operations</a:t>
            </a:r>
          </a:p>
          <a:p>
            <a:pPr lvl="2"/>
            <a:r>
              <a:rPr lang="en-US" dirty="0" smtClean="0"/>
              <a:t>Suggest  somewhere clear statement that User-Client and Cloud Print Manager-Printer interactions are out of scope (and that the Cloud Print Manager may very well be embedded in the Printer.</a:t>
            </a:r>
          </a:p>
          <a:p>
            <a:pPr lvl="2"/>
            <a:r>
              <a:rPr lang="en-US" dirty="0" smtClean="0"/>
              <a:t>Client-Cloud Print Service interactions map directly to SM Client-Print Service interaction (with substantiation)</a:t>
            </a:r>
          </a:p>
          <a:p>
            <a:pPr lvl="2"/>
            <a:r>
              <a:rPr lang="en-US" dirty="0" smtClean="0"/>
              <a:t>How to deal with Cloud Print Service to Cloud Print Service interactions?</a:t>
            </a:r>
          </a:p>
          <a:p>
            <a:pPr lvl="2"/>
            <a:r>
              <a:rPr lang="en-US" dirty="0" smtClean="0"/>
              <a:t>Cloud Print Manager – Cloud Print Service interactions</a:t>
            </a:r>
          </a:p>
          <a:p>
            <a:pPr lvl="1"/>
            <a:r>
              <a:rPr lang="en-US" sz="2000" dirty="0" smtClean="0"/>
              <a:t>Operations </a:t>
            </a:r>
            <a:r>
              <a:rPr lang="en-US" sz="2000" dirty="0" smtClean="0"/>
              <a:t>from Semantic Model</a:t>
            </a:r>
          </a:p>
          <a:p>
            <a:pPr lvl="2">
              <a:buNone/>
            </a:pPr>
            <a:endParaRPr lang="en-US" sz="2000" dirty="0" smtClean="0"/>
          </a:p>
          <a:p>
            <a:pPr lvl="2"/>
            <a:endParaRPr lang="en-US" sz="2000" dirty="0" smtClean="0"/>
          </a:p>
          <a:p>
            <a:pPr lvl="1"/>
            <a:endParaRPr lang="en-US" sz="2000" dirty="0" smtClean="0"/>
          </a:p>
          <a:p>
            <a:pPr marL="782638" lvl="2" indent="-342900">
              <a:buFont typeface="Wingdings" pitchFamily="2" charset="2"/>
              <a:buChar char="Ø"/>
            </a:pPr>
            <a:endParaRPr lang="en-US" sz="2000" dirty="0" smtClean="0"/>
          </a:p>
          <a:p>
            <a:pPr>
              <a:spcBef>
                <a:spcPts val="0"/>
              </a:spcBef>
              <a:buNone/>
            </a:pPr>
            <a:endParaRPr lang="en-US" sz="2600" dirty="0" smtClean="0"/>
          </a:p>
        </p:txBody>
      </p:sp>
      <p:sp>
        <p:nvSpPr>
          <p:cNvPr id="4" name="Slide Number Placeholder 3"/>
          <p:cNvSpPr>
            <a:spLocks noGrp="1"/>
          </p:cNvSpPr>
          <p:nvPr>
            <p:ph type="sldNum" sz="quarter" idx="10"/>
          </p:nvPr>
        </p:nvSpPr>
        <p:spPr/>
        <p:txBody>
          <a:bodyPr/>
          <a:lstStyle/>
          <a:p>
            <a:fld id="{0FA2C942-65BD-4899-9DFE-4E55C3FD2DD9}" type="slidenum">
              <a:rPr lang="en-US" smtClean="0"/>
              <a:pPr/>
              <a:t>7</a:t>
            </a:fld>
            <a:endParaRPr lang="en-US" dirty="0"/>
          </a:p>
        </p:txBody>
      </p:sp>
      <p:sp>
        <p:nvSpPr>
          <p:cNvPr id="6" name="Title 1"/>
          <p:cNvSpPr txBox="1">
            <a:spLocks/>
          </p:cNvSpPr>
          <p:nvPr/>
        </p:nvSpPr>
        <p:spPr bwMode="auto">
          <a:xfrm>
            <a:off x="152400" y="0"/>
            <a:ext cx="7010400" cy="715962"/>
          </a:xfrm>
          <a:prstGeom prst="rect">
            <a:avLst/>
          </a:prstGeom>
          <a:noFill/>
          <a:ln w="12700">
            <a:noFill/>
            <a:miter lim="800000"/>
            <a:headEnd/>
            <a:tailEnd/>
          </a:ln>
          <a:effectLst/>
        </p:spPr>
        <p:txBody>
          <a:bodyPr vert="horz" wrap="square" lIns="50800" tIns="50800" rIns="91440" bIns="5080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914400" algn="l"/>
              </a:tabLst>
              <a:defRPr/>
            </a:pPr>
            <a:r>
              <a:rPr kumimoji="0" lang="en-US" sz="2800" b="0" i="0" u="none" strike="noStrike" kern="0" cap="none" spc="0" normalizeH="0" baseline="0" noProof="0" dirty="0" smtClean="0">
                <a:ln>
                  <a:noFill/>
                </a:ln>
                <a:solidFill>
                  <a:schemeClr val="tx1"/>
                </a:solidFill>
                <a:effectLst/>
                <a:uLnTx/>
                <a:uFillTx/>
                <a:latin typeface="+mj-lt"/>
                <a:ea typeface="+mj-ea"/>
                <a:cs typeface="+mj-cs"/>
                <a:sym typeface="Verdana" charset="0"/>
              </a:rPr>
              <a:t>Cloud Printing Requirements &amp; Model</a:t>
            </a:r>
            <a:endParaRPr kumimoji="0" lang="en-US" sz="2800" b="0" i="0" u="none" strike="noStrike" kern="0" cap="none" spc="0" normalizeH="0" baseline="0" noProof="0" dirty="0" smtClean="0">
              <a:ln>
                <a:noFill/>
              </a:ln>
              <a:solidFill>
                <a:schemeClr val="tx1"/>
              </a:solidFill>
              <a:effectLst/>
              <a:uLnTx/>
              <a:uFillTx/>
              <a:latin typeface="Verdana" charset="0"/>
              <a:ea typeface="ヒラギノ角ゴ ProN W3" charset="0"/>
              <a:cs typeface="ヒラギノ角ゴ ProN W3" charset="0"/>
              <a:sym typeface="Verdana"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28638"/>
          </a:xfrm>
        </p:spPr>
        <p:txBody>
          <a:bodyPr/>
          <a:lstStyle/>
          <a:p>
            <a:pPr lvl="2"/>
            <a:r>
              <a:rPr lang="en-US" sz="2400" dirty="0" smtClean="0"/>
              <a:t>Cloud Print Manager – Cloud Print Service </a:t>
            </a:r>
            <a:r>
              <a:rPr lang="en-US" sz="2400" dirty="0" smtClean="0"/>
              <a:t>Operations Proposal </a:t>
            </a:r>
            <a:r>
              <a:rPr lang="en-US" sz="2400" dirty="0" smtClean="0"/>
              <a:t>-1</a:t>
            </a:r>
            <a:endParaRPr lang="en-US" sz="2400" dirty="0"/>
          </a:p>
        </p:txBody>
      </p:sp>
      <p:sp>
        <p:nvSpPr>
          <p:cNvPr id="3" name="Content Placeholder 2"/>
          <p:cNvSpPr>
            <a:spLocks noGrp="1"/>
          </p:cNvSpPr>
          <p:nvPr>
            <p:ph sz="half" idx="1"/>
          </p:nvPr>
        </p:nvSpPr>
        <p:spPr>
          <a:xfrm>
            <a:off x="0" y="1066800"/>
            <a:ext cx="8991600" cy="5562600"/>
          </a:xfrm>
        </p:spPr>
        <p:txBody>
          <a:bodyPr/>
          <a:lstStyle/>
          <a:p>
            <a:r>
              <a:rPr lang="en-US" sz="1600" dirty="0" smtClean="0"/>
              <a:t>v1.182 </a:t>
            </a:r>
            <a:r>
              <a:rPr lang="en-US" sz="1600" dirty="0"/>
              <a:t>of the semantic model and the links are available from the PWG Semantic Model page &lt;</a:t>
            </a:r>
            <a:r>
              <a:rPr lang="en-US" sz="1600" u="sng" dirty="0">
                <a:hlinkClick r:id="rId2"/>
              </a:rPr>
              <a:t>http://www.pwg.org/mfd</a:t>
            </a:r>
            <a:r>
              <a:rPr lang="en-US" sz="1600" dirty="0"/>
              <a:t>&gt;. </a:t>
            </a:r>
            <a:r>
              <a:rPr lang="en-US" sz="1600" dirty="0" smtClean="0"/>
              <a:t>The easiest </a:t>
            </a:r>
            <a:r>
              <a:rPr lang="en-US" sz="1600" dirty="0"/>
              <a:t>view of the operations is from </a:t>
            </a:r>
            <a:r>
              <a:rPr lang="en-US" sz="1400" u="sng" dirty="0" smtClean="0">
                <a:hlinkClick r:id="rId3"/>
              </a:rPr>
              <a:t>http</a:t>
            </a:r>
            <a:r>
              <a:rPr lang="en-US" sz="1400" u="sng" dirty="0">
                <a:hlinkClick r:id="rId3"/>
              </a:rPr>
              <a:t>://</a:t>
            </a:r>
            <a:r>
              <a:rPr lang="en-US" sz="1400" u="sng" dirty="0" smtClean="0">
                <a:hlinkClick r:id="rId3"/>
              </a:rPr>
              <a:t>www.pwg.org/mfd/navigate/PwgSmRev1-182_ServiceOperations.html#LinkFF5</a:t>
            </a:r>
            <a:r>
              <a:rPr lang="en-US" sz="1400" dirty="0" smtClean="0"/>
              <a:t>.</a:t>
            </a:r>
            <a:r>
              <a:rPr lang="en-US" sz="1600" dirty="0"/>
              <a:t>  The Cloud Print manager and Cloud Print Service specific operations are shown in their own sequence at the bottom of the diagram of the currently defined Print Service operations</a:t>
            </a:r>
            <a:r>
              <a:rPr lang="en-US" sz="1600" dirty="0" smtClean="0"/>
              <a:t>.</a:t>
            </a:r>
            <a:endParaRPr lang="en-US" sz="1600" dirty="0"/>
          </a:p>
          <a:p>
            <a:pPr>
              <a:buNone/>
            </a:pPr>
            <a:r>
              <a:rPr lang="en-US" sz="1600" dirty="0"/>
              <a:t>The new operations are:</a:t>
            </a:r>
          </a:p>
          <a:p>
            <a:pPr algn="just"/>
            <a:r>
              <a:rPr lang="en-US" sz="1400" b="1" dirty="0"/>
              <a:t>GetAvailableJobs</a:t>
            </a:r>
            <a:r>
              <a:rPr lang="en-US" sz="1400" dirty="0"/>
              <a:t>:  </a:t>
            </a:r>
            <a:r>
              <a:rPr lang="en-US" sz="1400" dirty="0" smtClean="0"/>
              <a:t>Returns </a:t>
            </a:r>
            <a:r>
              <a:rPr lang="en-US" sz="1400" dirty="0"/>
              <a:t>the list of jobs ready to be fetched for each of the Printers requested.  In the simple case the number of Printers will be one.  Higher end “Output Managers” can front end a number of Printers.  The API also accommodates job scheduling at either the Cloud Print Service or the Cloud Print Manager.  When the Cloud Print Service is handling job scheduling the list of jobs returned will always contain a single Job for a Printer.  The current definition returns a list of JobUuids.  To properly enable Cloud Print Manager job scheduling a job summary element group (i.e., job summary collection in IPP) should be returned.  Included in the summary will be the job identifier as well as some minimal set of information useful for scheduling (e.g., Finishings, Media, PrintColorModeType, Sides</a:t>
            </a:r>
            <a:r>
              <a:rPr lang="en-US" sz="1400" dirty="0" smtClean="0"/>
              <a:t>)</a:t>
            </a:r>
            <a:endParaRPr lang="en-US" sz="1400" dirty="0"/>
          </a:p>
          <a:p>
            <a:pPr algn="just"/>
            <a:r>
              <a:rPr lang="en-US" sz="1400" b="1" dirty="0"/>
              <a:t>FetchJob, </a:t>
            </a:r>
            <a:r>
              <a:rPr lang="en-US" sz="1400" b="1" dirty="0" err="1" smtClean="0"/>
              <a:t>AcknowledgeJob</a:t>
            </a:r>
            <a:r>
              <a:rPr lang="en-US" sz="1400" b="1" dirty="0"/>
              <a:t>:  </a:t>
            </a:r>
            <a:r>
              <a:rPr lang="en-US" sz="1400" dirty="0" smtClean="0"/>
              <a:t>This </a:t>
            </a:r>
            <a:r>
              <a:rPr lang="en-US" sz="1400" dirty="0"/>
              <a:t>set of operations are similar to the IPP CreatePrintJob operation.  The FetchJob response is analogous to the request portion of CreatePrintJob.  This is where the operational attributes (e.g., RequestingUserName, JobPassword) are passed as well as the Job’s PrintJobTicket.  The ReplyToJob request is analogous to the CreatePrintJob response.  This is where the newly created Job’s JobUuid is returned along with any UnsupportedElements.  As an optimization some appropriate state information is included</a:t>
            </a:r>
            <a:r>
              <a:rPr lang="en-US" sz="1100" dirty="0" smtClean="0"/>
              <a:t>.</a:t>
            </a:r>
            <a:endParaRPr lang="en-US" sz="1100" dirty="0"/>
          </a:p>
        </p:txBody>
      </p:sp>
      <p:sp>
        <p:nvSpPr>
          <p:cNvPr id="5" name="Slide Number Placeholder 4"/>
          <p:cNvSpPr>
            <a:spLocks noGrp="1"/>
          </p:cNvSpPr>
          <p:nvPr>
            <p:ph type="sldNum" sz="quarter" idx="10"/>
          </p:nvPr>
        </p:nvSpPr>
        <p:spPr/>
        <p:txBody>
          <a:bodyPr/>
          <a:lstStyle/>
          <a:p>
            <a:fld id="{5CAD3E58-7004-4178-B357-7433346C8138}" type="slidenum">
              <a:rPr lang="en-US" smtClean="0"/>
              <a:pPr/>
              <a:t>8</a:t>
            </a:fld>
            <a:endParaRPr lang="en-US" dirty="0"/>
          </a:p>
        </p:txBody>
      </p:sp>
    </p:spTree>
    <p:extLst>
      <p:ext uri="{BB962C8B-B14F-4D97-AF65-F5344CB8AC3E}">
        <p14:creationId xmlns="" xmlns:p14="http://schemas.microsoft.com/office/powerpoint/2010/main" val="194771164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629400" cy="528638"/>
          </a:xfrm>
        </p:spPr>
        <p:txBody>
          <a:bodyPr/>
          <a:lstStyle/>
          <a:p>
            <a:pPr lvl="2"/>
            <a:r>
              <a:rPr lang="en-US" sz="2400" dirty="0" smtClean="0"/>
              <a:t>Cloud Print Manager – Cloud Print Service Operations Proposal </a:t>
            </a:r>
            <a:r>
              <a:rPr lang="en-US" sz="2400" dirty="0" smtClean="0"/>
              <a:t>-2</a:t>
            </a:r>
            <a:endParaRPr lang="en-US" sz="2400" dirty="0"/>
          </a:p>
        </p:txBody>
      </p:sp>
      <p:sp>
        <p:nvSpPr>
          <p:cNvPr id="3" name="Content Placeholder 2"/>
          <p:cNvSpPr>
            <a:spLocks noGrp="1"/>
          </p:cNvSpPr>
          <p:nvPr>
            <p:ph sz="half" idx="1"/>
          </p:nvPr>
        </p:nvSpPr>
        <p:spPr>
          <a:xfrm>
            <a:off x="152400" y="1066800"/>
            <a:ext cx="8839200" cy="5562600"/>
          </a:xfrm>
        </p:spPr>
        <p:txBody>
          <a:bodyPr/>
          <a:lstStyle/>
          <a:p>
            <a:pPr algn="just"/>
            <a:r>
              <a:rPr lang="en-US" sz="1400" b="1" dirty="0" err="1" smtClean="0"/>
              <a:t>FetchDocument</a:t>
            </a:r>
            <a:r>
              <a:rPr lang="en-US" sz="1400" b="1" dirty="0"/>
              <a:t>, </a:t>
            </a:r>
            <a:r>
              <a:rPr lang="en-US" sz="1400" b="1" dirty="0" err="1" smtClean="0"/>
              <a:t>AcknowledgeDocument</a:t>
            </a:r>
            <a:r>
              <a:rPr lang="en-US" sz="1400" b="1" dirty="0" smtClean="0"/>
              <a:t>: </a:t>
            </a:r>
            <a:r>
              <a:rPr lang="en-US" sz="1400" dirty="0" smtClean="0"/>
              <a:t>This </a:t>
            </a:r>
            <a:r>
              <a:rPr lang="en-US" sz="1400" dirty="0"/>
              <a:t>set of operations are similar to the IPP SendPrintDocument/SendPrintUri operations.  .  The FetchDocument response is analogous to the request portion of SendPrintDocument/SendPrintUri.  This is where the operational attributes (e.g., RequestingUserName, JobPassword) are passed as well as the Document’s content (i.e., data itself or a reference to it).  For implementations that support it a DocumentTicket can also be passed.  The ReplyToDocument request is analogous to the SendPrintDocument/SendPrintUri response.  This is where the newly created Document’s DocumentUuid is returned along with any UnsupportedElements if applicable.  As an optimization some appropriate state information is included</a:t>
            </a:r>
            <a:r>
              <a:rPr lang="en-US" sz="1400" dirty="0" smtClean="0"/>
              <a:t>.</a:t>
            </a:r>
            <a:endParaRPr lang="en-US" sz="1400" dirty="0"/>
          </a:p>
          <a:p>
            <a:pPr algn="just"/>
            <a:r>
              <a:rPr lang="en-US" sz="1400" b="1" dirty="0"/>
              <a:t>UpdatePrinterState, UpdateJobState, </a:t>
            </a:r>
            <a:r>
              <a:rPr lang="en-US" sz="1400" b="1" dirty="0" err="1" smtClean="0"/>
              <a:t>UpdateDocumentState</a:t>
            </a:r>
            <a:r>
              <a:rPr lang="en-US" sz="1400" b="1" dirty="0" smtClean="0"/>
              <a:t>: </a:t>
            </a:r>
            <a:r>
              <a:rPr lang="en-US" sz="1400" dirty="0" smtClean="0"/>
              <a:t>This </a:t>
            </a:r>
            <a:r>
              <a:rPr lang="en-US" sz="1400" dirty="0"/>
              <a:t>set of operations is used by the Cloud Print Manager to inform the Cloud Print Service of its changes in state.  Each of the operations sends sparsely populated object of the appropriate type.  For example if the configuration of a Printer changes then the UpdatePrinterState request would contain only the relevant portions of the Printer’s PrintServiceConfiguration. If media was added, removed or changed in an input tray the InputTrays element group would be returned.  Another example is if the Printer completes a Job.  The UpdateJobState request would contain the elements in PrintJobStatus that have been changed and a final version of the </a:t>
            </a:r>
            <a:r>
              <a:rPr lang="en-US" sz="1400" dirty="0" err="1"/>
              <a:t>PrintJobReceipt</a:t>
            </a:r>
            <a:r>
              <a:rPr lang="en-US" sz="1400" dirty="0" smtClean="0"/>
              <a:t>.</a:t>
            </a:r>
          </a:p>
          <a:p>
            <a:pPr algn="just"/>
            <a:endParaRPr lang="en-US" sz="1400" dirty="0"/>
          </a:p>
          <a:p>
            <a:pPr algn="just"/>
            <a:r>
              <a:rPr lang="en-US" sz="1400" dirty="0" smtClean="0"/>
              <a:t>Pete </a:t>
            </a:r>
            <a:r>
              <a:rPr lang="en-US" sz="1400" dirty="0"/>
              <a:t>looked at separating out operations for config changes vs. status changes but from a wire </a:t>
            </a:r>
            <a:r>
              <a:rPr lang="en-US" sz="1400" dirty="0" smtClean="0"/>
              <a:t>representation, </a:t>
            </a:r>
            <a:r>
              <a:rPr lang="en-US" sz="1400" dirty="0"/>
              <a:t>did not see much difference.  From an implementation point of view not only was the dispatch logic simplified but also it allows for combining of multiple operations into a single request.  For example a configuration change (e.g., change media in a tray) can affect capabilities</a:t>
            </a:r>
            <a:r>
              <a:rPr lang="en-US" sz="1400" dirty="0" smtClean="0"/>
              <a:t>.</a:t>
            </a:r>
            <a:endParaRPr lang="en-US" sz="1400" dirty="0"/>
          </a:p>
          <a:p>
            <a:pPr algn="just"/>
            <a:endParaRPr lang="en-US" sz="900" dirty="0"/>
          </a:p>
        </p:txBody>
      </p:sp>
      <p:sp>
        <p:nvSpPr>
          <p:cNvPr id="5" name="Slide Number Placeholder 4"/>
          <p:cNvSpPr>
            <a:spLocks noGrp="1"/>
          </p:cNvSpPr>
          <p:nvPr>
            <p:ph type="sldNum" sz="quarter" idx="10"/>
          </p:nvPr>
        </p:nvSpPr>
        <p:spPr/>
        <p:txBody>
          <a:bodyPr/>
          <a:lstStyle/>
          <a:p>
            <a:fld id="{5CAD3E58-7004-4178-B357-7433346C8138}" type="slidenum">
              <a:rPr lang="en-US" smtClean="0"/>
              <a:pPr/>
              <a:t>9</a:t>
            </a:fld>
            <a:endParaRPr lang="en-US" dirty="0"/>
          </a:p>
        </p:txBody>
      </p:sp>
    </p:spTree>
    <p:extLst>
      <p:ext uri="{BB962C8B-B14F-4D97-AF65-F5344CB8AC3E}">
        <p14:creationId xmlns="" xmlns:p14="http://schemas.microsoft.com/office/powerpoint/2010/main" val="194771164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WIMS April Meeting">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WIMS April Meeting</Template>
  <TotalTime>6458</TotalTime>
  <Pages>0</Pages>
  <Words>1312</Words>
  <Characters>0</Characters>
  <Application>Microsoft Office PowerPoint</Application>
  <PresentationFormat>On-screen Show (4:3)</PresentationFormat>
  <Lines>0</Lines>
  <Paragraphs>196</Paragraphs>
  <Slides>14</Slides>
  <Notes>9</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WIMS April Meeting</vt:lpstr>
      <vt:lpstr>2-Column Slide</vt:lpstr>
      <vt:lpstr>    Cloud Imaging Model Working Group</vt:lpstr>
      <vt:lpstr>Slide 2</vt:lpstr>
      <vt:lpstr>Slide 3</vt:lpstr>
      <vt:lpstr>Slide 4</vt:lpstr>
      <vt:lpstr>Status</vt:lpstr>
      <vt:lpstr>Cloud Printing Requirements &amp; Model</vt:lpstr>
      <vt:lpstr>Slide 7</vt:lpstr>
      <vt:lpstr>Cloud Print Manager – Cloud Print Service Operations Proposal -1</vt:lpstr>
      <vt:lpstr>Cloud Print Manager – Cloud Print Service Operations Proposal -2</vt:lpstr>
      <vt:lpstr>Cloud Print Manager – Cloud Print Service Operations Proposal - Comments</vt:lpstr>
      <vt:lpstr>Slide 11</vt:lpstr>
      <vt:lpstr>Cloud Imaging Model WG Participation</vt:lpstr>
      <vt:lpstr>Mapping Document V1 </vt:lpstr>
      <vt:lpstr>Mapping Documents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Workgroup for  Imaging Management Solutions (WIMS/PMP)</dc:title>
  <dc:creator>WAM</dc:creator>
  <cp:lastModifiedBy>wam</cp:lastModifiedBy>
  <cp:revision>205</cp:revision>
  <dcterms:created xsi:type="dcterms:W3CDTF">2011-03-28T13:24:21Z</dcterms:created>
  <dcterms:modified xsi:type="dcterms:W3CDTF">2012-11-29T21:59:35Z</dcterms:modified>
</cp:coreProperties>
</file>