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08" r:id="rId2"/>
    <p:sldMasterId id="2147483649" r:id="rId3"/>
    <p:sldMasterId id="2147483651" r:id="rId4"/>
    <p:sldMasterId id="2147483652" r:id="rId5"/>
  </p:sldMasterIdLst>
  <p:notesMasterIdLst>
    <p:notesMasterId r:id="rId23"/>
  </p:notesMasterIdLst>
  <p:sldIdLst>
    <p:sldId id="309" r:id="rId6"/>
    <p:sldId id="333" r:id="rId7"/>
    <p:sldId id="331" r:id="rId8"/>
    <p:sldId id="332" r:id="rId9"/>
    <p:sldId id="345" r:id="rId10"/>
    <p:sldId id="343" r:id="rId11"/>
    <p:sldId id="354" r:id="rId12"/>
    <p:sldId id="355" r:id="rId13"/>
    <p:sldId id="357" r:id="rId14"/>
    <p:sldId id="358" r:id="rId15"/>
    <p:sldId id="359" r:id="rId16"/>
    <p:sldId id="351" r:id="rId17"/>
    <p:sldId id="362" r:id="rId18"/>
    <p:sldId id="361" r:id="rId19"/>
    <p:sldId id="352" r:id="rId20"/>
    <p:sldId id="353" r:id="rId21"/>
    <p:sldId id="33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552" autoAdjust="0"/>
  </p:normalViewPr>
  <p:slideViewPr>
    <p:cSldViewPr>
      <p:cViewPr varScale="1">
        <p:scale>
          <a:sx n="77" d="100"/>
          <a:sy n="77" d="100"/>
        </p:scale>
        <p:origin x="-1170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41ACF-565A-4807-9905-49303F3ED2EE}" type="datetimeFigureOut">
              <a:rPr lang="en-US" smtClean="0"/>
              <a:pPr/>
              <a:t>4/20/2015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F8924-4669-4AF8-A6BC-3D0D137EFF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1637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8924-4669-4AF8-A6BC-3D0D137EFF9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8924-4669-4AF8-A6BC-3D0D137EFF9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8924-4669-4AF8-A6BC-3D0D137EFF9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8924-4669-4AF8-A6BC-3D0D137EFF9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33813E-13E2-48FB-A8E5-6BAD491A62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937338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2F0FF6-3F8E-48B4-8D15-2389F8F7493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743529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87700"/>
            <a:ext cx="2057400" cy="328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87700"/>
            <a:ext cx="6019800" cy="328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9C0668-5BF1-465E-A2D9-F3EE19A6B72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235469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2F5E12-8465-47C7-BD3F-3A2891891C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393218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1EEE1F-98FE-4731-ACC5-A6488B0939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522342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15893A-B562-4466-817A-9C38CBA4741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914780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E24E44-A043-4A76-A577-4054295A96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743572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F58C2D-1750-4BBC-B4B0-230B0224099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249744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8F9459-5E74-4771-A1D5-8F523A8CE1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804779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0923A2-CDE0-4087-88CA-685E8789AF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298519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953DB8-4A2B-4093-983E-671CD7B64B9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812976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75CF8C-178A-4078-924C-3295E6AC2D2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103315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01A86A-D7A5-4FEF-9E59-801D8CF36BE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650917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F1247B-8A19-45E7-B7ED-FDE5072BC2B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73739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11558D-76A8-4126-8ECF-4258973621A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4033239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E47A2F-625A-44DC-ADFB-1878E81600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774200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895A0F-3D98-4B99-BBE8-255B0D99533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799803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73715-14A6-45BC-B6B9-252414C543E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138898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905A93-69DC-4CC5-B18C-58EE405E09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130112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EBCF1A-AAB6-4D0B-8380-099786166DB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0477839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7A2ACD-A881-482D-A2A5-078019A06F2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9548709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FB6550-304A-44AA-92E1-CAFD2EB5CE9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34324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8F0645-3BDE-43F3-A0DF-D113A5240F6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0013325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45363E-DD53-4291-BFE2-4310727548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928768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404E86-4886-4110-995C-DBB481223B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724396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6EACBF-2CD3-452A-AD42-889032837A9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567251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83A44E-E417-40B6-B14A-69C246E34E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8591567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1B8DEE-B509-4931-A9B1-8503B1196D6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1027804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896854-DB50-4462-9CF4-0564C8F2FC6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1465860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270F6A-7D10-4FBC-A053-8746D8D9F1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094333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F3548-8C33-4C74-AF5B-954C6FD8475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675969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469896-08A2-4CCA-A167-0E159E09364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8552226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12059A-74EA-4EE1-A012-10A61F28438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37855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8939DA-9AC6-436C-AD1A-F9D3C2679BF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667946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F46F15-95BA-4A0B-8B42-A39B4D857EA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6928773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4A174E-E2A9-43BC-A786-CDB1443B52B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92274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F53A46-70E2-4C40-8284-1EB8170508F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2047792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A0F0E9-D543-498E-97C7-028FBB3EC65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9703145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603C2-24A4-4DF5-90B9-317C3EE4EEB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977223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6038"/>
            <a:ext cx="20320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594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E4BBF4-2EF6-462E-A46B-81B94E0184D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722174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659D40-E0D1-4F69-A74A-A3B5847EAE0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527939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BBB955-03E6-4CAC-B6E7-CE0A71E09DE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27586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97179B-BB07-49D9-B576-DF75002F2FD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104911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C9EA5C-3BAB-4A9E-B75B-6EF211235AE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458441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6036381-6B0B-4F91-97A5-7A335EB66D9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87700"/>
            <a:ext cx="8229600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4445000"/>
            <a:ext cx="8229600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Verdana" charset="0"/>
              </a:rPr>
              <a:t>Fourth level</a:t>
            </a:r>
          </a:p>
          <a:p>
            <a:pPr lvl="4"/>
            <a:r>
              <a:rPr lang="en-US" smtClean="0">
                <a:sym typeface="Verdan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fontAlgn="base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63500" indent="-63500" algn="l" rtl="0" fontAlgn="base">
        <a:spcBef>
          <a:spcPts val="5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63500" indent="-63500" algn="l" rtl="0" fontAlgn="base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635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635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5207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1041D-9AFD-4EB5-809B-DC23E382F01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EE04-FDF7-463F-AA0C-9AD582752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125EA2B-647C-4636-AE20-5008662944F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Verdana" charset="0"/>
              </a:rPr>
              <a:t>Fourth level</a:t>
            </a:r>
          </a:p>
          <a:p>
            <a:pPr lvl="4"/>
            <a:r>
              <a:rPr lang="en-US" smtClean="0">
                <a:sym typeface="Verdan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09CC97-5078-4EA7-856A-67806562DDC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5123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5F3D319-6B6D-469E-A9AC-D3E32B9C723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Verdana" charset="0"/>
              </a:rPr>
              <a:t>Fourth level</a:t>
            </a:r>
          </a:p>
          <a:p>
            <a:pPr lvl="4"/>
            <a:r>
              <a:rPr lang="en-US" smtClean="0">
                <a:sym typeface="Verdan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loud@pwg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hyperlink" Target="ftp://ftp.pwg.org/pub/pwg/cloud/wd/lcrc-cloudimagingmodel10.docx" TargetMode="External"/><Relationship Id="rId4" Type="http://schemas.openxmlformats.org/officeDocument/2006/relationships/hyperlink" Target="ftp://ftp.pwg.org/pub/pwg/cloud/wd/wd-cloudimagingmodel10-20150416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hyperlink" Target="ftp://ftp.pwg.org/pub/pwg/cloud/wd/lcrc-cloudimagingmodel10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C8FB3-9357-41B6-841F-923DA88E942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0" y="6553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 The Printer Working Group. All rights reserved. The IPP Everywhere and PWG logos are trademarks of The Printer Working Group</a:t>
            </a:r>
            <a:r>
              <a:rPr lang="en-US" sz="1000" dirty="0" smtClean="0">
                <a:solidFill>
                  <a:schemeClr val="bg1"/>
                </a:solidFill>
                <a:cs typeface="Arial" charset="0"/>
              </a:rPr>
              <a:t>    </a:t>
            </a:r>
            <a:endParaRPr lang="en-US" sz="1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147" name="Rectangle 3"/>
          <p:cNvSpPr>
            <a:spLocks/>
          </p:cNvSpPr>
          <p:nvPr/>
        </p:nvSpPr>
        <p:spPr bwMode="auto">
          <a:xfrm>
            <a:off x="419100" y="2565400"/>
            <a:ext cx="5911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/>
            <a:r>
              <a:rPr lang="en-US" sz="3600" dirty="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1905000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lvl="0">
              <a:buSzPct val="100000"/>
              <a:defRPr/>
            </a:pPr>
            <a:r>
              <a:rPr lang="en-US" dirty="0" smtClean="0"/>
              <a:t>April 29,2015        </a:t>
            </a:r>
            <a:endParaRPr lang="en-US" dirty="0"/>
          </a:p>
          <a:p>
            <a:pPr lvl="0">
              <a:buSzPct val="100000"/>
              <a:defRPr/>
            </a:pPr>
            <a:r>
              <a:rPr lang="en-US" dirty="0" smtClean="0"/>
              <a:t>Sunnyvale, CA (hosted by Apple)</a:t>
            </a:r>
            <a:endParaRPr lang="en-US" dirty="0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63CCBAE5-9645-45B6-B5FD-F6C129332B43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2819400"/>
            <a:ext cx="8839200" cy="1447800"/>
          </a:xfrm>
          <a:ln/>
        </p:spPr>
        <p:txBody>
          <a:bodyPr rIns="132080"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Cloud Imaging Model Workgroup </a:t>
            </a:r>
            <a:br>
              <a:rPr lang="en-US" sz="3600" b="1" dirty="0" smtClean="0"/>
            </a:br>
            <a:r>
              <a:rPr lang="en-US" sz="3600" b="1" dirty="0" smtClean="0"/>
              <a:t>Face-to-Face Meeting</a:t>
            </a:r>
            <a:endParaRPr lang="en-US" sz="29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int Sequence A.em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685800"/>
            <a:ext cx="6800850" cy="5715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2268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Print Sequence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an Sequence c.em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762000"/>
            <a:ext cx="7086600" cy="5638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304800"/>
            <a:ext cx="6522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Cloud Scan Sequence - Scan Document Data Sent to Cloud Service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99EF4-9FA6-4A96-8C43-85B130A883B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467600" cy="1016000"/>
          </a:xfrm>
          <a:ln/>
        </p:spPr>
        <p:txBody>
          <a:bodyPr rIns="132080"/>
          <a:lstStyle/>
          <a:p>
            <a:r>
              <a:rPr lang="en-US" dirty="0" smtClean="0"/>
              <a:t>Proxy to Cloud Operations</a:t>
            </a:r>
            <a:endParaRPr lang="en-US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5F8C9B1-26C7-4995-80DA-B076DEAA6C6C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12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5181600" cy="3200400"/>
          </a:xfrm>
        </p:spPr>
        <p:txBody>
          <a:bodyPr/>
          <a:lstStyle/>
          <a:p>
            <a:pPr fontAlgn="t"/>
            <a:r>
              <a:rPr lang="en-US" sz="1600" dirty="0" err="1" smtClean="0"/>
              <a:t>AcknowledgeDocument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AcknowledgeJob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DeregisterSystem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FetchDocument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FetchJob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GetFetchableJobs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GetJobDocumentElements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GetJobDocuments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GetJobElements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GetServiceNotifications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RegisterSystem</a:t>
            </a:r>
            <a:endParaRPr lang="en-US" sz="1600" dirty="0" smtClean="0"/>
          </a:p>
          <a:p>
            <a:pPr fontAlgn="t"/>
            <a:r>
              <a:rPr lang="en-US" sz="1600" dirty="0" smtClean="0"/>
              <a:t> </a:t>
            </a:r>
            <a:r>
              <a:rPr lang="en-US" sz="1600" dirty="0" err="1" smtClean="0"/>
              <a:t>UpdateActiveJobs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UpdateDocumentStatus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UpdateJobStatus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UpdateServiceElements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UpdateSystemElements</a:t>
            </a:r>
            <a:endParaRPr lang="en-US" sz="1600" dirty="0" smtClean="0"/>
          </a:p>
          <a:p>
            <a:pPr fontAlgn="t"/>
            <a:r>
              <a:rPr lang="en-US" sz="1600" dirty="0" err="1" smtClean="0"/>
              <a:t>UploadJobDocumentData</a:t>
            </a:r>
            <a:endParaRPr lang="en-US" sz="16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185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99EF4-9FA6-4A96-8C43-85B130A883B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467600" cy="1016000"/>
          </a:xfrm>
          <a:ln/>
        </p:spPr>
        <p:txBody>
          <a:bodyPr rIns="132080"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5F8C9B1-26C7-4995-80DA-B076DEAA6C6C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13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3200400"/>
          </a:xfrm>
        </p:spPr>
        <p:txBody>
          <a:bodyPr/>
          <a:lstStyle/>
          <a:p>
            <a:pPr fontAlgn="t"/>
            <a:r>
              <a:rPr lang="en-US" sz="4400" dirty="0" smtClean="0"/>
              <a:t>VOTE on Model Spec!</a:t>
            </a:r>
          </a:p>
          <a:p>
            <a:pPr fontAlgn="t"/>
            <a:endParaRPr lang="en-US" sz="4400" dirty="0" smtClean="0"/>
          </a:p>
          <a:p>
            <a:pPr fontAlgn="t"/>
            <a:r>
              <a:rPr lang="en-US" sz="2800" dirty="0" smtClean="0"/>
              <a:t>Any further Projects?</a:t>
            </a:r>
          </a:p>
          <a:p>
            <a:pPr fontAlgn="t"/>
            <a:r>
              <a:rPr lang="en-US" sz="2800" dirty="0" smtClean="0"/>
              <a:t>Pending discussion of newly identified issues or new project subjects, there are no further Cloud conference calls scheduled.</a:t>
            </a:r>
          </a:p>
          <a:p>
            <a:pPr marL="382588" lvl="1" indent="-342900" fontAlgn="t">
              <a:spcBef>
                <a:spcPts val="600"/>
              </a:spcBef>
            </a:pPr>
            <a:r>
              <a:rPr lang="en-US" sz="2800" dirty="0" smtClean="0"/>
              <a:t>The Cloud Mail list (</a:t>
            </a:r>
            <a:r>
              <a:rPr lang="en-US" sz="2800" dirty="0" smtClean="0">
                <a:hlinkClick r:id="rId3"/>
              </a:rPr>
              <a:t>cloud@pwg.org</a:t>
            </a:r>
            <a:r>
              <a:rPr lang="en-US" sz="2800" dirty="0" smtClean="0"/>
              <a:t>) will remain active.</a:t>
            </a:r>
            <a:r>
              <a:rPr lang="en-US" sz="2000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185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99EF4-9FA6-4A96-8C43-85B130A883B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467600" cy="1016000"/>
          </a:xfrm>
          <a:ln/>
        </p:spPr>
        <p:txBody>
          <a:bodyPr rIns="132080"/>
          <a:lstStyle/>
          <a:p>
            <a:r>
              <a:rPr lang="en-US" dirty="0" smtClean="0"/>
              <a:t>Differences and Suggestions to SM WG (1 of 4) (Afternoon Session)</a:t>
            </a:r>
            <a:endParaRPr lang="en-US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5F8C9B1-26C7-4995-80DA-B076DEAA6C6C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14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257800"/>
          </a:xfrm>
        </p:spPr>
        <p:txBody>
          <a:bodyPr/>
          <a:lstStyle/>
          <a:p>
            <a:r>
              <a:rPr lang="en-US" dirty="0" smtClean="0"/>
              <a:t>The current Operations Schema (V1-185) lists operations separately for each Service (e.g., </a:t>
            </a:r>
            <a:r>
              <a:rPr lang="en-US" dirty="0" err="1" smtClean="0"/>
              <a:t>CreatePrintJob</a:t>
            </a:r>
            <a:r>
              <a:rPr lang="en-US" dirty="0" smtClean="0"/>
              <a:t>, </a:t>
            </a:r>
            <a:r>
              <a:rPr lang="en-US" dirty="0" err="1" smtClean="0"/>
              <a:t>CreateScanJob</a:t>
            </a:r>
            <a:r>
              <a:rPr lang="en-US" dirty="0" smtClean="0"/>
              <a:t>, etc). The Cloud Model relies upon the fact that most operations are common to multiple Imaging Services and, because operations are directed to a specific Service, does not need to  include the name of the Service in the operation (e.g., </a:t>
            </a:r>
            <a:r>
              <a:rPr lang="en-US" dirty="0" err="1" smtClean="0"/>
              <a:t>CreateJob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current Operations Schema (V1-185) defines Cloud oriented operations just for the Print Service. These should be expanded to all services, perhaps via a general Imaging Service complex Element.</a:t>
            </a:r>
          </a:p>
          <a:p>
            <a:r>
              <a:rPr lang="en-US" dirty="0" smtClean="0"/>
              <a:t>There have been additions to and changes in the Operations Schema (V1-185) Cloud oriented Operations. These should be reflected in SM3.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185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99EF4-9FA6-4A96-8C43-85B130A883B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467600" cy="1016000"/>
          </a:xfrm>
          <a:ln/>
        </p:spPr>
        <p:txBody>
          <a:bodyPr rIns="132080"/>
          <a:lstStyle/>
          <a:p>
            <a:r>
              <a:rPr lang="en-US" dirty="0" smtClean="0"/>
              <a:t>Differences and Suggestions to SM WG (2 of 4)</a:t>
            </a:r>
            <a:endParaRPr lang="en-US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5F8C9B1-26C7-4995-80DA-B076DEAA6C6C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15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661400" cy="5257800"/>
          </a:xfrm>
        </p:spPr>
        <p:txBody>
          <a:bodyPr/>
          <a:lstStyle/>
          <a:p>
            <a:r>
              <a:rPr lang="en-US" dirty="0" err="1" smtClean="0"/>
              <a:t>Charset</a:t>
            </a:r>
            <a:r>
              <a:rPr lang="en-US" dirty="0" smtClean="0"/>
              <a:t> usage in SM:</a:t>
            </a:r>
          </a:p>
          <a:p>
            <a:pPr lvl="1"/>
            <a:r>
              <a:rPr lang="en-US" dirty="0" smtClean="0"/>
              <a:t>SM has </a:t>
            </a:r>
            <a:r>
              <a:rPr lang="en-US" dirty="0" err="1" smtClean="0"/>
              <a:t>CharsetConfigured</a:t>
            </a:r>
            <a:r>
              <a:rPr lang="en-US" dirty="0" smtClean="0"/>
              <a:t> and </a:t>
            </a:r>
            <a:r>
              <a:rPr lang="en-US" dirty="0" err="1" smtClean="0"/>
              <a:t>CharsetSupported</a:t>
            </a:r>
            <a:r>
              <a:rPr lang="en-US" dirty="0" smtClean="0"/>
              <a:t> Elements but no </a:t>
            </a:r>
            <a:r>
              <a:rPr lang="en-US" dirty="0" err="1" smtClean="0"/>
              <a:t>Charset</a:t>
            </a:r>
            <a:r>
              <a:rPr lang="en-US" dirty="0" smtClean="0"/>
              <a:t> Element</a:t>
            </a:r>
          </a:p>
          <a:p>
            <a:pPr lvl="1"/>
            <a:r>
              <a:rPr lang="en-US" dirty="0" smtClean="0"/>
              <a:t>Thee should be a note in SM 3.0 that WSDL binding passes </a:t>
            </a:r>
            <a:r>
              <a:rPr lang="en-US" dirty="0" err="1" smtClean="0"/>
              <a:t>charset</a:t>
            </a:r>
            <a:r>
              <a:rPr lang="en-US" dirty="0" smtClean="0"/>
              <a:t> in XML header for requests and responses but other bindings (e.g. IPP) pass a </a:t>
            </a:r>
            <a:r>
              <a:rPr lang="en-US" dirty="0" err="1" smtClean="0"/>
              <a:t>charset</a:t>
            </a:r>
            <a:r>
              <a:rPr lang="en-US" dirty="0" smtClean="0"/>
              <a:t> Element inline</a:t>
            </a:r>
          </a:p>
          <a:p>
            <a:r>
              <a:rPr lang="en-US" dirty="0" smtClean="0"/>
              <a:t>Current 2.9xx schema still has old services (e.g., </a:t>
            </a:r>
            <a:r>
              <a:rPr lang="en-US" dirty="0" err="1" smtClean="0"/>
              <a:t>EmailIn</a:t>
            </a:r>
            <a:r>
              <a:rPr lang="en-US" dirty="0" smtClean="0"/>
              <a:t>, </a:t>
            </a:r>
            <a:r>
              <a:rPr lang="en-US" dirty="0" err="1" smtClean="0"/>
              <a:t>EmailOut</a:t>
            </a:r>
            <a:r>
              <a:rPr lang="en-US" dirty="0" smtClean="0"/>
              <a:t>) that will not be documented in SM3. How will these be </a:t>
            </a:r>
            <a:r>
              <a:rPr lang="en-US" dirty="0" err="1" smtClean="0"/>
              <a:t>handeled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Remove from schema? </a:t>
            </a:r>
          </a:p>
          <a:p>
            <a:pPr lvl="1"/>
            <a:r>
              <a:rPr lang="en-US" dirty="0" smtClean="0"/>
              <a:t>Include as an informative extension to the base schema?</a:t>
            </a:r>
          </a:p>
          <a:p>
            <a:r>
              <a:rPr lang="en-US" dirty="0" smtClean="0"/>
              <a:t>SM has uses “State” element relying on position to indicate what it refers to.</a:t>
            </a:r>
          </a:p>
          <a:p>
            <a:pPr lvl="1"/>
            <a:r>
              <a:rPr lang="en-US" dirty="0" smtClean="0"/>
              <a:t>More desirable to use prefix in Element name indicating Document, Job, Service or System State.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185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99EF4-9FA6-4A96-8C43-85B130A883B6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467600" cy="1016000"/>
          </a:xfrm>
          <a:ln/>
        </p:spPr>
        <p:txBody>
          <a:bodyPr rIns="132080"/>
          <a:lstStyle/>
          <a:p>
            <a:r>
              <a:rPr lang="en-US" dirty="0" smtClean="0"/>
              <a:t>Differences and Suggestions to SM WG (3 of 4)</a:t>
            </a:r>
            <a:endParaRPr lang="en-US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5F8C9B1-26C7-4995-80DA-B076DEAA6C6C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16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257800"/>
          </a:xfrm>
        </p:spPr>
        <p:txBody>
          <a:bodyPr/>
          <a:lstStyle/>
          <a:p>
            <a:r>
              <a:rPr lang="en-US" dirty="0" smtClean="0"/>
              <a:t>The current Semantic Model tends to use the same Element name for Boolean Elements indicating whether a capability is supported (e.g., </a:t>
            </a:r>
            <a:r>
              <a:rPr lang="en-US" dirty="0" err="1" smtClean="0"/>
              <a:t>MediaCol</a:t>
            </a:r>
            <a:r>
              <a:rPr lang="en-US" dirty="0" smtClean="0"/>
              <a:t>, </a:t>
            </a:r>
            <a:r>
              <a:rPr lang="en-US" dirty="0" err="1" smtClean="0"/>
              <a:t>KOctets</a:t>
            </a:r>
            <a:r>
              <a:rPr lang="en-US" dirty="0" smtClean="0"/>
              <a:t>) and the </a:t>
            </a:r>
            <a:r>
              <a:rPr lang="en-US" dirty="0" err="1" smtClean="0"/>
              <a:t>multivalued</a:t>
            </a:r>
            <a:r>
              <a:rPr lang="en-US" dirty="0" smtClean="0"/>
              <a:t> or Complex element that appears in Job and Document Processing. </a:t>
            </a:r>
          </a:p>
          <a:p>
            <a:r>
              <a:rPr lang="en-US" dirty="0" smtClean="0"/>
              <a:t>The current Schema uses the Element Name “Id” to refer to the identification integer of various things (including Service). Terms should have prefix (e.g., </a:t>
            </a:r>
            <a:r>
              <a:rPr lang="en-US" dirty="0" err="1" smtClean="0"/>
              <a:t>ServiceId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current Schema uses Id + </a:t>
            </a:r>
            <a:r>
              <a:rPr lang="en-US" dirty="0" err="1" smtClean="0"/>
              <a:t>ServiceType</a:t>
            </a:r>
            <a:r>
              <a:rPr lang="en-US" dirty="0" smtClean="0"/>
              <a:t> to uniquely identify a Service within a System.  </a:t>
            </a:r>
            <a:r>
              <a:rPr lang="en-US" dirty="0" err="1" smtClean="0"/>
              <a:t>ServiceUuid</a:t>
            </a:r>
            <a:r>
              <a:rPr lang="en-US" dirty="0" smtClean="0"/>
              <a:t> is a preferable term.</a:t>
            </a:r>
          </a:p>
          <a:p>
            <a:r>
              <a:rPr lang="en-US" dirty="0" smtClean="0"/>
              <a:t>The current Schema includes a </a:t>
            </a:r>
            <a:r>
              <a:rPr lang="en-US" dirty="0" err="1" smtClean="0"/>
              <a:t>DeviceId</a:t>
            </a:r>
            <a:r>
              <a:rPr lang="en-US" dirty="0" smtClean="0"/>
              <a:t> element, which is the 1284 Device ID but is considered to identify a Service. It might better correlate to a System ID, although a </a:t>
            </a:r>
            <a:r>
              <a:rPr lang="en-US" dirty="0" err="1" smtClean="0"/>
              <a:t>SystemUuid</a:t>
            </a:r>
            <a:r>
              <a:rPr lang="en-US" dirty="0" smtClean="0"/>
              <a:t> should be added ( as well a </a:t>
            </a:r>
            <a:r>
              <a:rPr lang="en-US" dirty="0" err="1" smtClean="0"/>
              <a:t>LocalSystemUuid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185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99EF4-9FA6-4A96-8C43-85B130A883B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6934200" cy="1016000"/>
          </a:xfrm>
          <a:ln/>
        </p:spPr>
        <p:txBody>
          <a:bodyPr rIns="132080"/>
          <a:lstStyle/>
          <a:p>
            <a:r>
              <a:rPr lang="en-US" dirty="0" smtClean="0"/>
              <a:t>Differences and Suggestions to SM WG (4 of 4)</a:t>
            </a:r>
            <a:endParaRPr lang="en-US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5F8C9B1-26C7-4995-80DA-B076DEAA6C6C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17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82600" y="1219200"/>
            <a:ext cx="8661400" cy="5257800"/>
          </a:xfrm>
        </p:spPr>
        <p:txBody>
          <a:bodyPr/>
          <a:lstStyle/>
          <a:p>
            <a:r>
              <a:rPr lang="en-US" dirty="0" smtClean="0"/>
              <a:t>It is preferable to use the Element Name “Document” instead of </a:t>
            </a:r>
            <a:r>
              <a:rPr lang="en-US" dirty="0" err="1" smtClean="0"/>
              <a:t>ImagingDocument</a:t>
            </a:r>
            <a:endParaRPr lang="en-US" dirty="0" smtClean="0"/>
          </a:p>
          <a:p>
            <a:r>
              <a:rPr lang="en-US" dirty="0" smtClean="0"/>
              <a:t>The original Add&lt;service&gt;</a:t>
            </a:r>
            <a:r>
              <a:rPr lang="en-US" dirty="0" err="1" smtClean="0"/>
              <a:t>HardcopyDocument</a:t>
            </a:r>
            <a:r>
              <a:rPr lang="en-US" dirty="0" smtClean="0"/>
              <a:t> operation required </a:t>
            </a:r>
            <a:r>
              <a:rPr lang="en-US" dirty="0" err="1" smtClean="0"/>
              <a:t>InputSource</a:t>
            </a:r>
            <a:r>
              <a:rPr lang="en-US" dirty="0" smtClean="0"/>
              <a:t> as a mandatory Element. </a:t>
            </a:r>
            <a:r>
              <a:rPr lang="en-US" dirty="0" err="1" smtClean="0"/>
              <a:t>AddHardcopyDocument</a:t>
            </a:r>
            <a:r>
              <a:rPr lang="en-US" dirty="0" smtClean="0"/>
              <a:t> is replaced by consideration of IPP </a:t>
            </a:r>
            <a:r>
              <a:rPr lang="en-US" dirty="0" err="1" smtClean="0"/>
              <a:t>FaxOut</a:t>
            </a:r>
            <a:r>
              <a:rPr lang="en-US" dirty="0" smtClean="0"/>
              <a:t> binding  with </a:t>
            </a:r>
            <a:r>
              <a:rPr lang="en-US" dirty="0" err="1" smtClean="0"/>
              <a:t>AddDocumentImages</a:t>
            </a:r>
            <a:r>
              <a:rPr lang="en-US" dirty="0" smtClean="0"/>
              <a:t>, a more general operation. In this operation, </a:t>
            </a:r>
            <a:r>
              <a:rPr lang="en-US" dirty="0" err="1" smtClean="0"/>
              <a:t>InputSource</a:t>
            </a:r>
            <a:r>
              <a:rPr lang="en-US" dirty="0" smtClean="0"/>
              <a:t> is replaced by the more general </a:t>
            </a:r>
            <a:r>
              <a:rPr lang="en-US" dirty="0" err="1" smtClean="0"/>
              <a:t>InputElements</a:t>
            </a:r>
            <a:r>
              <a:rPr lang="en-US" dirty="0" smtClean="0"/>
              <a:t> (input-attributes in IPP) which is not mandatory IPP. The Add&lt;service&gt;</a:t>
            </a:r>
            <a:r>
              <a:rPr lang="en-US" dirty="0" err="1" smtClean="0"/>
              <a:t>HardcopyDocument</a:t>
            </a:r>
            <a:r>
              <a:rPr lang="en-US" dirty="0" smtClean="0"/>
              <a:t>  to </a:t>
            </a:r>
            <a:r>
              <a:rPr lang="en-US" dirty="0" err="1" smtClean="0"/>
              <a:t>AddDocumentImages</a:t>
            </a:r>
            <a:r>
              <a:rPr lang="en-US" dirty="0" smtClean="0"/>
              <a:t> change should be made to the Semantic Model Operations. It should be considered as to whether </a:t>
            </a:r>
            <a:r>
              <a:rPr lang="en-US" dirty="0" err="1" smtClean="0"/>
              <a:t>InputElements</a:t>
            </a:r>
            <a:r>
              <a:rPr lang="en-US" dirty="0" smtClean="0"/>
              <a:t>  is a mandatory Element.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185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845B9-0C8F-4A63-BC0E-C66F6B6EC16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921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9218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9221" name="Group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0922440"/>
              </p:ext>
            </p:extLst>
          </p:nvPr>
        </p:nvGraphicFramePr>
        <p:xfrm>
          <a:off x="228600" y="1219200"/>
          <a:ext cx="7924800" cy="5029200"/>
        </p:xfrm>
        <a:graphic>
          <a:graphicData uri="http://schemas.openxmlformats.org/drawingml/2006/table">
            <a:tbl>
              <a:tblPr/>
              <a:tblGrid>
                <a:gridCol w="1981200"/>
                <a:gridCol w="59436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When 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What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6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11:00 – 11:10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Introduction and Administrative </a:t>
                      </a:r>
                    </a:p>
                    <a:p>
                      <a:pPr lvl="1"/>
                      <a:r>
                        <a:rPr lang="en-US" sz="1600" dirty="0" smtClean="0"/>
                        <a:t>Intellectual Property Policy Statement.</a:t>
                      </a:r>
                    </a:p>
                    <a:p>
                      <a:pPr lvl="1"/>
                      <a:r>
                        <a:rPr lang="en-US" sz="1600" dirty="0" smtClean="0"/>
                        <a:t>Identify Minute Taker.</a:t>
                      </a:r>
                    </a:p>
                    <a:p>
                      <a:pPr lvl="1"/>
                      <a:r>
                        <a:rPr lang="en-US" sz="1600" dirty="0" smtClean="0"/>
                        <a:t>Introduce Participants.</a:t>
                      </a:r>
                    </a:p>
                    <a:p>
                      <a:pPr lvl="1"/>
                      <a:r>
                        <a:rPr lang="en-US" sz="1600" dirty="0" smtClean="0"/>
                        <a:t>Status.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8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11:10 – 11:45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5000"/>
                        <a:alpha val="2980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Review of Last Call Comments and Resolution</a:t>
                      </a:r>
                    </a:p>
                    <a:p>
                      <a:pPr lvl="1"/>
                      <a:r>
                        <a:rPr lang="en-US" sz="1600" dirty="0" smtClean="0"/>
                        <a:t>Draft at:.</a:t>
                      </a:r>
                    </a:p>
                    <a:p>
                      <a:pPr lvl="1"/>
                      <a:r>
                        <a:rPr lang="en-US" sz="1600" dirty="0" smtClean="0">
                          <a:hlinkClick r:id="rId4"/>
                        </a:rPr>
                        <a:t>ftp://ftp.pwg.org/pub/pwg/cloud/wd/wd-cloudimagingmodel10-20150416.pdf</a:t>
                      </a:r>
                      <a:endParaRPr lang="en-US" sz="1600" dirty="0" smtClean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Comment resolution at: </a:t>
                      </a:r>
                      <a:r>
                        <a:rPr lang="en-US" sz="16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ftp://ftp.pwg.org/pub/pwg/cloud/wd/lcrc-cloudimagingmodel10.docx</a:t>
                      </a:r>
                      <a:endParaRPr lang="en-US" sz="160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Quick Summary </a:t>
                      </a:r>
                      <a:endParaRPr lang="en-US" sz="1600" u="none" dirty="0" smtClean="0"/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5000"/>
                        <a:alpha val="29803"/>
                      </a:schemeClr>
                    </a:solidFill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11:45 – 12:00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980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Next Steps</a:t>
                      </a:r>
                    </a:p>
                    <a:p>
                      <a:pPr lvl="1"/>
                      <a:r>
                        <a:rPr lang="en-US" sz="1600" dirty="0" smtClean="0"/>
                        <a:t>Encouragement to Vote.</a:t>
                      </a:r>
                    </a:p>
                    <a:p>
                      <a:pPr lvl="1"/>
                      <a:r>
                        <a:rPr lang="en-US" sz="1600" dirty="0" smtClean="0"/>
                        <a:t>Transfer</a:t>
                      </a:r>
                      <a:r>
                        <a:rPr lang="en-US" sz="1600" baseline="0" dirty="0" smtClean="0"/>
                        <a:t> of Elements and Operations to SM.</a:t>
                      </a:r>
                      <a:endParaRPr lang="en-US" sz="1600" dirty="0" smtClean="0"/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9803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01" name="Rectangle 8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/>
              <a:t>Agenda</a:t>
            </a:r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3CA3B223-B266-497E-9640-64CE776A3BD6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2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9B031-1201-44C8-8F56-F009667430F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 smtClean="0"/>
              <a:t>Officers and Contributors</a:t>
            </a:r>
            <a:endParaRPr lang="en-US" dirty="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B517C623-58B0-4D5D-8B4A-16127E5567D5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3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257800"/>
          </a:xfrm>
        </p:spPr>
        <p:txBody>
          <a:bodyPr/>
          <a:lstStyle/>
          <a:p>
            <a:r>
              <a:rPr lang="en-US" sz="2400" dirty="0" smtClean="0"/>
              <a:t>Chair: Ron Nevo (Samsung)</a:t>
            </a:r>
          </a:p>
          <a:p>
            <a:r>
              <a:rPr lang="en-US" sz="2400" dirty="0" smtClean="0"/>
              <a:t>Vice Chair: Bill Wagner (TIC)</a:t>
            </a:r>
          </a:p>
          <a:p>
            <a:r>
              <a:rPr lang="en-US" sz="2400" dirty="0" smtClean="0"/>
              <a:t>Secretary: Michael Sweet (Apple)</a:t>
            </a:r>
          </a:p>
          <a:p>
            <a:r>
              <a:rPr lang="en-US" sz="2400" dirty="0" smtClean="0"/>
              <a:t>Document Editors</a:t>
            </a:r>
          </a:p>
          <a:p>
            <a:pPr lvl="1"/>
            <a:r>
              <a:rPr lang="en-US" sz="2000" dirty="0" smtClean="0"/>
              <a:t>Bill Wagner (TIC): Editor</a:t>
            </a:r>
          </a:p>
          <a:p>
            <a:pPr lvl="1"/>
            <a:r>
              <a:rPr lang="en-US" sz="2000" dirty="0" smtClean="0"/>
              <a:t>Ron Nevo (Samsung): Editor</a:t>
            </a: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9B031-1201-44C8-8F56-F009667430F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43800" cy="1016000"/>
          </a:xfrm>
          <a:ln/>
        </p:spPr>
        <p:txBody>
          <a:bodyPr rIns="132080"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B517C623-58B0-4D5D-8B4A-16127E5567D5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4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257800"/>
          </a:xfrm>
        </p:spPr>
        <p:txBody>
          <a:bodyPr/>
          <a:lstStyle/>
          <a:p>
            <a:r>
              <a:rPr lang="en-US" sz="2000" dirty="0" smtClean="0"/>
              <a:t>The Cloud Imaging Requirements and Model specification has completed  PWG Last Call. Last Call comments and resolution are at:</a:t>
            </a:r>
            <a:br>
              <a:rPr lang="en-US" sz="2000" dirty="0" smtClean="0"/>
            </a:br>
            <a:r>
              <a:rPr lang="en-US" sz="2000" u="sng" kern="1200" dirty="0" smtClean="0">
                <a:hlinkClick r:id="rId4"/>
              </a:rPr>
              <a:t>ftp://ftp.pwg.org/pub/pwg/cloud/wd/lcrc-cloudimagingmodel10.docx</a:t>
            </a:r>
            <a:endParaRPr lang="en-US" sz="2000" dirty="0" smtClean="0"/>
          </a:p>
          <a:p>
            <a:pPr lvl="1"/>
            <a:r>
              <a:rPr lang="en-US" sz="1600" dirty="0" smtClean="0"/>
              <a:t>There were 11 responses.</a:t>
            </a:r>
          </a:p>
          <a:p>
            <a:pPr lvl="1"/>
            <a:r>
              <a:rPr lang="en-US" sz="1600" dirty="0" smtClean="0"/>
              <a:t>There was a total of 26 comments in two of the responses </a:t>
            </a:r>
          </a:p>
          <a:p>
            <a:pPr lvl="1"/>
            <a:r>
              <a:rPr lang="en-US" sz="1600" dirty="0" smtClean="0"/>
              <a:t>Almost all responses were editorial</a:t>
            </a:r>
          </a:p>
          <a:p>
            <a:pPr lvl="1"/>
            <a:r>
              <a:rPr lang="en-US" sz="1600" dirty="0" smtClean="0"/>
              <a:t>Comment on Internationalization was resolved by including what is evolving as PWG standard statement.</a:t>
            </a:r>
          </a:p>
          <a:p>
            <a:pPr lvl="1"/>
            <a:r>
              <a:rPr lang="en-US" sz="1600" dirty="0" smtClean="0"/>
              <a:t>I also made some editorial changes while addressing Last Call comments.</a:t>
            </a:r>
          </a:p>
          <a:p>
            <a:r>
              <a:rPr lang="en-US" sz="2000" dirty="0" smtClean="0"/>
              <a:t>It is intended to put the current specification to vote, in conjunction with IPP INFRA, in the immediate future.</a:t>
            </a:r>
          </a:p>
          <a:p>
            <a:pPr lvl="1"/>
            <a:r>
              <a:rPr lang="en-US" sz="1600" dirty="0" smtClean="0"/>
              <a:t>Please vote!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12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</a:t>
            </a:r>
            <a:r>
              <a:rPr lang="en-US" sz="1000" smtClean="0">
                <a:solidFill>
                  <a:schemeClr val="bg1"/>
                </a:solidFill>
              </a:rPr>
              <a:t>© 2015 </a:t>
            </a:r>
            <a:r>
              <a:rPr lang="en-US" sz="1000" dirty="0" smtClean="0">
                <a:solidFill>
                  <a:schemeClr val="bg1"/>
                </a:solidFill>
              </a:rPr>
              <a:t>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9B031-1201-44C8-8F56-F009667430F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 smtClean="0"/>
              <a:t>Comment Review</a:t>
            </a:r>
            <a:endParaRPr lang="en-US" dirty="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B517C623-58B0-4D5D-8B4A-16127E5567D5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5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2578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2000" dirty="0" smtClean="0"/>
              <a:t>The current marked up version showing all recent changes is at: </a:t>
            </a:r>
            <a:br>
              <a:rPr lang="en-US" sz="2000" dirty="0" smtClean="0"/>
            </a:br>
            <a:r>
              <a:rPr lang="en-US" dirty="0" smtClean="0">
                <a:latin typeface="Arial Narrow" pitchFamily="34" charset="0"/>
              </a:rPr>
              <a:t>ftp://ftp.pwg.org/pub/pwg/cloud/wd/wd-cloudimagingmodel10-20150416-rev.pdf</a:t>
            </a:r>
          </a:p>
          <a:p>
            <a:pPr algn="just">
              <a:spcBef>
                <a:spcPts val="1000"/>
              </a:spcBef>
            </a:pPr>
            <a:r>
              <a:rPr lang="en-US" sz="2000" dirty="0" smtClean="0"/>
              <a:t>Will do red-line review of text correlating changes to comments (unless this considered as unnecessary)</a:t>
            </a:r>
          </a:p>
          <a:p>
            <a:endParaRPr lang="en-US" sz="2400" dirty="0" smtClean="0"/>
          </a:p>
        </p:txBody>
      </p:sp>
      <p:sp>
        <p:nvSpPr>
          <p:cNvPr id="12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</a:t>
            </a:r>
            <a:r>
              <a:rPr lang="en-US" sz="1000" smtClean="0">
                <a:solidFill>
                  <a:schemeClr val="bg1"/>
                </a:solidFill>
              </a:rPr>
              <a:t>© 2015 </a:t>
            </a:r>
            <a:r>
              <a:rPr lang="en-US" sz="1000" dirty="0" smtClean="0">
                <a:solidFill>
                  <a:schemeClr val="bg1"/>
                </a:solidFill>
              </a:rPr>
              <a:t>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8AD2-94D0-4163-AF98-CB3472D60DEB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086600" cy="1016000"/>
          </a:xfrm>
          <a:ln/>
        </p:spPr>
        <p:txBody>
          <a:bodyPr rIns="132080"/>
          <a:lstStyle/>
          <a:p>
            <a:r>
              <a:rPr lang="en-US" dirty="0" smtClean="0"/>
              <a:t>Spec Review – What Does Model Say?</a:t>
            </a:r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4267200"/>
          </a:xfrm>
          <a:ln/>
        </p:spPr>
        <p:txBody>
          <a:bodyPr rIns="132080"/>
          <a:lstStyle/>
          <a:p>
            <a:r>
              <a:rPr lang="en-US" sz="2000" dirty="0" smtClean="0"/>
              <a:t>The Cloud Imaging Model does not seek to replace any standard client-cloud interface, but outlines an approach to accessing non-cloud based imaging system from a Cloud-based service. It is recognized that this access may be associated with any sort of functional application (e.g., an editor, search machine, photo app), not just a application to allow printing of a document. Therefore, aspects such as User identification, security, billing, etc. are not specifically addressed.</a:t>
            </a:r>
          </a:p>
          <a:p>
            <a:r>
              <a:rPr lang="en-US" sz="2000" dirty="0" smtClean="0"/>
              <a:t>Why a Model?</a:t>
            </a:r>
          </a:p>
          <a:p>
            <a:pPr lvl="1"/>
            <a:r>
              <a:rPr lang="en-US" sz="1600" dirty="0" smtClean="0"/>
              <a:t>Not binding-specific so that same basic approach could be used should preferred transport protocols change.</a:t>
            </a:r>
          </a:p>
          <a:p>
            <a:pPr lvl="1"/>
            <a:r>
              <a:rPr lang="en-US" sz="1600" dirty="0" smtClean="0"/>
              <a:t>Allows a general view of the objectives.</a:t>
            </a:r>
          </a:p>
          <a:p>
            <a:pPr lvl="1">
              <a:buNone/>
            </a:pPr>
            <a:endParaRPr lang="en-US" sz="16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7BB70B80-6B63-4A5E-A3BC-535397C04287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6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2102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8AD2-94D0-4163-AF98-CB3472D60DEB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086600" cy="1016000"/>
          </a:xfrm>
          <a:ln/>
        </p:spPr>
        <p:txBody>
          <a:bodyPr rIns="132080"/>
          <a:lstStyle/>
          <a:p>
            <a:r>
              <a:rPr lang="en-US" dirty="0" smtClean="0"/>
              <a:t>Spec Review – Block Diagram</a:t>
            </a:r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4267200"/>
          </a:xfrm>
          <a:ln/>
        </p:spPr>
        <p:txBody>
          <a:bodyPr rIns="132080"/>
          <a:lstStyle/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7BB70B80-6B63-4A5E-A3BC-535397C04287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7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1" name="Picture 10" descr="Basic Model 7.em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00" y="990600"/>
            <a:ext cx="6934200" cy="5562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42102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E8AD2-94D0-4163-AF98-CB3472D60DEB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086600" cy="1016000"/>
          </a:xfrm>
          <a:ln/>
        </p:spPr>
        <p:txBody>
          <a:bodyPr rIns="132080"/>
          <a:lstStyle/>
          <a:p>
            <a:r>
              <a:rPr lang="en-US" dirty="0" smtClean="0"/>
              <a:t>Spec Review – </a:t>
            </a:r>
            <a:r>
              <a:rPr lang="en-US" dirty="0" err="1" smtClean="0"/>
              <a:t>Fanout</a:t>
            </a:r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4267200"/>
          </a:xfrm>
          <a:ln/>
        </p:spPr>
        <p:txBody>
          <a:bodyPr rIns="132080"/>
          <a:lstStyle/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7BB70B80-6B63-4A5E-A3BC-535397C04287}" type="slidenum">
              <a:rPr lang="en-US" sz="1100">
                <a:solidFill>
                  <a:srgbClr val="FFFFFF"/>
                </a:solidFill>
                <a:cs typeface="Arial" charset="0"/>
              </a:rPr>
              <a:pPr algn="ctr"/>
              <a:t>8</a:t>
            </a:fld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27000" y="6629400"/>
            <a:ext cx="8636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/>
          <a:p>
            <a:pPr marL="39688"/>
            <a:r>
              <a:rPr lang="en-US" sz="1000" dirty="0" smtClean="0">
                <a:solidFill>
                  <a:schemeClr val="bg1"/>
                </a:solidFill>
              </a:rPr>
              <a:t>Copyright © 2015 The Printer Working Group. All rights reserved. The IPP Everywhere and PWG logos are trademarks of The Printer Working Group</a:t>
            </a:r>
            <a:r>
              <a:rPr lang="en-US" sz="1100" dirty="0" smtClean="0">
                <a:solidFill>
                  <a:srgbClr val="FFFFFF"/>
                </a:solidFill>
                <a:cs typeface="Arial" charset="0"/>
              </a:rPr>
              <a:t>.</a:t>
            </a:r>
            <a:endParaRPr lang="en-US" sz="1100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1" descr="breakout.em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0600" y="1219200"/>
            <a:ext cx="7143998" cy="52233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42102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B955-03E6-4CAC-B6E7-CE0A71E09DE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 descr="Registration Sequence A.em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533400"/>
            <a:ext cx="5867400" cy="62404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0800" y="0"/>
            <a:ext cx="27606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System/Service Registration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5126</TotalTime>
  <Pages>0</Pages>
  <Words>1276</Words>
  <Characters>0</Characters>
  <Application>Microsoft Office PowerPoint</Application>
  <PresentationFormat>On-screen Show (4:3)</PresentationFormat>
  <Lines>0</Lines>
  <Paragraphs>177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Title</vt:lpstr>
      <vt:lpstr>Custom Design</vt:lpstr>
      <vt:lpstr>Bullet Slide</vt:lpstr>
      <vt:lpstr>Diagram Slide</vt:lpstr>
      <vt:lpstr>2-Column Slide</vt:lpstr>
      <vt:lpstr>       Cloud Imaging Model Workgroup  Face-to-Face Meeting</vt:lpstr>
      <vt:lpstr>Agenda</vt:lpstr>
      <vt:lpstr>Officers and Contributors</vt:lpstr>
      <vt:lpstr>Status</vt:lpstr>
      <vt:lpstr>Comment Review</vt:lpstr>
      <vt:lpstr>Spec Review – What Does Model Say?</vt:lpstr>
      <vt:lpstr>Spec Review – Block Diagram</vt:lpstr>
      <vt:lpstr>Spec Review – Fanout</vt:lpstr>
      <vt:lpstr>Slide 9</vt:lpstr>
      <vt:lpstr>Slide 10</vt:lpstr>
      <vt:lpstr>Slide 11</vt:lpstr>
      <vt:lpstr>Proxy to Cloud Operations</vt:lpstr>
      <vt:lpstr>Next Steps</vt:lpstr>
      <vt:lpstr>Differences and Suggestions to SM WG (1 of 4) (Afternoon Session)</vt:lpstr>
      <vt:lpstr>Differences and Suggestions to SM WG (2 of 4)</vt:lpstr>
      <vt:lpstr>Differences and Suggestions to SM WG (3 of 4)</vt:lpstr>
      <vt:lpstr>Differences and Suggestions to SM WG (4 of 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wam</cp:lastModifiedBy>
  <cp:revision>133</cp:revision>
  <dcterms:modified xsi:type="dcterms:W3CDTF">2015-04-20T19:34:43Z</dcterms:modified>
</cp:coreProperties>
</file>