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13" r:id="rId2"/>
    <p:sldId id="345" r:id="rId3"/>
    <p:sldId id="346" r:id="rId4"/>
    <p:sldId id="347" r:id="rId5"/>
    <p:sldId id="348" r:id="rId6"/>
    <p:sldId id="349" r:id="rId7"/>
    <p:sldId id="350" r:id="rId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p:restoredTop sz="94635"/>
  </p:normalViewPr>
  <p:slideViewPr>
    <p:cSldViewPr snapToGrid="0" snapToObjects="1">
      <p:cViewPr varScale="1">
        <p:scale>
          <a:sx n="95" d="100"/>
          <a:sy n="95" d="100"/>
        </p:scale>
        <p:origin x="1171"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a:t>
            </a:fld>
            <a:endParaRPr lang="en-US" dirty="0"/>
          </a:p>
        </p:txBody>
      </p:sp>
    </p:spTree>
    <p:extLst>
      <p:ext uri="{BB962C8B-B14F-4D97-AF65-F5344CB8AC3E}">
        <p14:creationId xmlns:p14="http://schemas.microsoft.com/office/powerpoint/2010/main" val="1515022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3</a:t>
            </a:fld>
            <a:endParaRPr lang="en-US" dirty="0"/>
          </a:p>
        </p:txBody>
      </p:sp>
    </p:spTree>
    <p:extLst>
      <p:ext uri="{BB962C8B-B14F-4D97-AF65-F5344CB8AC3E}">
        <p14:creationId xmlns:p14="http://schemas.microsoft.com/office/powerpoint/2010/main" val="23765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4</a:t>
            </a:fld>
            <a:endParaRPr lang="en-US" dirty="0"/>
          </a:p>
        </p:txBody>
      </p:sp>
    </p:spTree>
    <p:extLst>
      <p:ext uri="{BB962C8B-B14F-4D97-AF65-F5344CB8AC3E}">
        <p14:creationId xmlns:p14="http://schemas.microsoft.com/office/powerpoint/2010/main" val="70601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5</a:t>
            </a:fld>
            <a:endParaRPr lang="en-US" dirty="0"/>
          </a:p>
        </p:txBody>
      </p:sp>
    </p:spTree>
    <p:extLst>
      <p:ext uri="{BB962C8B-B14F-4D97-AF65-F5344CB8AC3E}">
        <p14:creationId xmlns:p14="http://schemas.microsoft.com/office/powerpoint/2010/main" val="1134340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6</a:t>
            </a:fld>
            <a:endParaRPr lang="en-US"/>
          </a:p>
        </p:txBody>
      </p:sp>
    </p:spTree>
    <p:extLst>
      <p:ext uri="{BB962C8B-B14F-4D97-AF65-F5344CB8AC3E}">
        <p14:creationId xmlns:p14="http://schemas.microsoft.com/office/powerpoint/2010/main" val="1167717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6" name="Shape 1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 name="Shape 1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9" name="Shape 19"/>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xfrm>
            <a:off x="8793897" y="6661795"/>
            <a:ext cx="157095" cy="153888"/>
          </a:xfrm>
          <a:ln/>
        </p:spPr>
        <p:txBody>
          <a:bodyPr/>
          <a:lstStyle>
            <a:lvl1pPr>
              <a:defRPr/>
            </a:lvl1pPr>
          </a:lstStyle>
          <a:p>
            <a:pPr>
              <a:defRPr/>
            </a:pPr>
            <a:fld id="{5B8D8183-25DD-4D1D-A67B-97BE19D0EF38}" type="slidenum">
              <a:rPr lang="en-US"/>
              <a:pPr>
                <a:defRPr/>
              </a:pPr>
              <a:t>‹#›</a:t>
            </a:fld>
            <a:endParaRPr lang="en-US"/>
          </a:p>
        </p:txBody>
      </p:sp>
    </p:spTree>
    <p:extLst>
      <p:ext uri="{BB962C8B-B14F-4D97-AF65-F5344CB8AC3E}">
        <p14:creationId xmlns:p14="http://schemas.microsoft.com/office/powerpoint/2010/main" val="597409838"/>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 name="pwg-4dark-bkgrnd-transparency.png"/>
          <p:cNvPicPr>
            <a:picLocks noChangeAspect="1"/>
          </p:cNvPicPr>
          <p:nvPr/>
        </p:nvPicPr>
        <p:blipFill>
          <a:blip r:embed="rId4">
            <a:extLst/>
          </a:blip>
          <a:stretch>
            <a:fillRect/>
          </a:stretch>
        </p:blipFill>
        <p:spPr>
          <a:xfrm>
            <a:off x="8166100" y="127000"/>
            <a:ext cx="851804" cy="889000"/>
          </a:xfrm>
          <a:prstGeom prst="rect">
            <a:avLst/>
          </a:prstGeom>
        </p:spPr>
      </p:pic>
      <p:sp>
        <p:nvSpPr>
          <p:cNvPr id="4" name="Shape 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5" name="Shape 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r>
              <a:t>Title Text</a:t>
            </a:r>
          </a:p>
        </p:txBody>
      </p:sp>
      <p:sp>
        <p:nvSpPr>
          <p:cNvPr id="8" name="Shape 8"/>
          <p:cNvSpPr>
            <a:spLocks noGrp="1"/>
          </p:cNvSpPr>
          <p:nvPr>
            <p:ph type="body" idx="1"/>
          </p:nvPr>
        </p:nvSpPr>
        <p:spPr>
          <a:xfrm>
            <a:off x="457200" y="13716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sp>
        <p:nvSpPr>
          <p:cNvPr id="9" name="Shape 9"/>
          <p:cNvSpPr>
            <a:spLocks noGrp="1"/>
          </p:cNvSpPr>
          <p:nvPr>
            <p:ph type="sldNum" sz="quarter" idx="2"/>
          </p:nvPr>
        </p:nvSpPr>
        <p:spPr>
          <a:xfrm>
            <a:off x="8795463" y="6670966"/>
            <a:ext cx="153963" cy="135546"/>
          </a:xfrm>
          <a:prstGeom prst="rect">
            <a:avLst/>
          </a:prstGeom>
          <a:ln w="12700">
            <a:miter lim="400000"/>
          </a:ln>
        </p:spPr>
        <p:txBody>
          <a:bodyPr wrap="none" lIns="0" tIns="0" rIns="0" bIns="0" anchor="ctr">
            <a:spAutoFit/>
          </a:bodyPr>
          <a:lstStyle>
            <a:lvl1pPr marL="0" marR="0" algn="ctr" defTabSz="584200">
              <a:defRPr sz="10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Lst>
  <p:transition spd="med"/>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github.com/istopwg/sm3" TargetMode="External"/><Relationship Id="rId5" Type="http://schemas.openxmlformats.org/officeDocument/2006/relationships/hyperlink" Target="ftp://ftp.pwg.org/pub/pwg/sm3/white/elements-IANA-registry-20160815.xlsx" TargetMode="External"/><Relationship Id="rId4" Type="http://schemas.openxmlformats.org/officeDocument/2006/relationships/hyperlink" Target="ftp://ftp.pwg.org/pub/pwg/sm3/wd/wd-smjdfmap10-20150604.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ithub.com/istopwg/sm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ieee-isto.webex.com/ieee-isto/e.php?MTID=m123b376f8d9bdc7d9ff0ff43ed7d1610" TargetMode="External"/><Relationship Id="rId4" Type="http://schemas.openxmlformats.org/officeDocument/2006/relationships/hyperlink" Target="http://www.pwg.org/sm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5"/>
          <p:cNvSpPr>
            <a:spLocks noGrp="1" noChangeArrowheads="1"/>
          </p:cNvSpPr>
          <p:nvPr>
            <p:ph type="title"/>
          </p:nvPr>
        </p:nvSpPr>
        <p:spPr/>
        <p:txBody>
          <a:bodyPr lIns="50800" tIns="50800" rIns="116999" bIns="50800" anchor="b"/>
          <a:lstStyle/>
          <a:p>
            <a:pPr marL="40182"/>
            <a:r>
              <a:rPr lang="en-US" dirty="0" smtClean="0"/>
              <a:t>Semantic Model Workgroup</a:t>
            </a:r>
          </a:p>
        </p:txBody>
      </p:sp>
      <p:sp>
        <p:nvSpPr>
          <p:cNvPr id="7176" name="Rectangle 6"/>
          <p:cNvSpPr>
            <a:spLocks noGrp="1" noChangeArrowheads="1"/>
          </p:cNvSpPr>
          <p:nvPr>
            <p:ph type="body" sz="half" idx="1"/>
          </p:nvPr>
        </p:nvSpPr>
        <p:spPr/>
        <p:txBody>
          <a:bodyPr lIns="50800" tIns="50800" rIns="116999" bIns="50800"/>
          <a:lstStyle/>
          <a:p>
            <a:pPr marL="0" indent="0">
              <a:defRPr/>
            </a:pPr>
            <a:r>
              <a:rPr lang="en-US" dirty="0" smtClean="0">
                <a:sym typeface="Verdana" charset="0"/>
              </a:rPr>
              <a:t>Jeremy Reitz (Xerox</a:t>
            </a:r>
            <a:r>
              <a:rPr lang="en-US" dirty="0">
                <a:sym typeface="Verdana" charset="0"/>
              </a:rPr>
              <a:t>)</a:t>
            </a:r>
          </a:p>
        </p:txBody>
      </p:sp>
      <p:sp>
        <p:nvSpPr>
          <p:cNvPr id="7170" name="Slide Number Placeholder 3"/>
          <p:cNvSpPr>
            <a:spLocks noGrp="1"/>
          </p:cNvSpPr>
          <p:nvPr>
            <p:ph type="sldNum" sz="quarter" idx="2"/>
          </p:nvPr>
        </p:nvSpPr>
        <p:spPr>
          <a:noFill/>
        </p:spPr>
        <p:txBody>
          <a:bodyPr/>
          <a:lstStyle/>
          <a:p>
            <a:fld id="{0C1EBB93-B757-4D7E-8A88-67983E7D828E}" type="slidenum">
              <a:rPr lang="en-US" smtClean="0"/>
              <a:pPr/>
              <a:t>1</a:t>
            </a:fld>
            <a:endParaRPr lang="en-US" smtClean="0"/>
          </a:p>
        </p:txBody>
      </p:sp>
      <p:sp>
        <p:nvSpPr>
          <p:cNvPr id="7171" name="Rectangle 1"/>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7172" name="Rectangle 2"/>
          <p:cNvSpPr>
            <a:spLocks/>
          </p:cNvSpPr>
          <p:nvPr/>
        </p:nvSpPr>
        <p:spPr bwMode="auto">
          <a:xfrm>
            <a:off x="125016" y="6666012"/>
            <a:ext cx="8518922" cy="191988"/>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7177"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0D6B3469-68B8-4976-9561-F790C2DD4A77}" type="slidenum">
              <a:rPr lang="en-US" sz="984">
                <a:solidFill>
                  <a:srgbClr val="FFFFFF"/>
                </a:solidFill>
                <a:cs typeface="Arial" charset="0"/>
              </a:rPr>
              <a:pPr algn="ctr"/>
              <a:t>1</a:t>
            </a:fld>
            <a:endParaRPr lang="en-US" sz="984" dirty="0">
              <a:solidFill>
                <a:srgbClr val="FFFFFF"/>
              </a:solidFill>
              <a:cs typeface="Arial" charset="0"/>
            </a:endParaRPr>
          </a:p>
        </p:txBody>
      </p:sp>
    </p:spTree>
    <p:extLst>
      <p:ext uri="{BB962C8B-B14F-4D97-AF65-F5344CB8AC3E}">
        <p14:creationId xmlns:p14="http://schemas.microsoft.com/office/powerpoint/2010/main" val="93787838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p:txBody>
          <a:bodyPr lIns="50800" tIns="50800" rIns="116999" bIns="50800" anchor="b"/>
          <a:lstStyle/>
          <a:p>
            <a:pPr marL="40182"/>
            <a:r>
              <a:rPr lang="en-US" dirty="0" smtClean="0"/>
              <a:t>Introduction</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a:t>
            </a:fld>
            <a:endParaRPr lang="en-US" sz="984" dirty="0">
              <a:solidFill>
                <a:srgbClr val="FFFFFF"/>
              </a:solidFill>
              <a:cs typeface="Arial" charset="0"/>
            </a:endParaRPr>
          </a:p>
        </p:txBody>
      </p:sp>
      <p:sp>
        <p:nvSpPr>
          <p:cNvPr id="11" name="Rectangle 3"/>
          <p:cNvSpPr>
            <a:spLocks noGrp="1" noChangeArrowheads="1"/>
          </p:cNvSpPr>
          <p:nvPr>
            <p:ph idx="1"/>
          </p:nvPr>
        </p:nvSpPr>
        <p:spPr>
          <a:xfrm>
            <a:off x="0" y="1112437"/>
            <a:ext cx="8965406" cy="5513391"/>
          </a:xfrm>
          <a:ln w="9525"/>
        </p:spPr>
        <p:txBody>
          <a:bodyPr wrap="square">
            <a:normAutofit/>
          </a:bodyPr>
          <a:lstStyle/>
          <a:p>
            <a:pPr algn="just"/>
            <a:r>
              <a:rPr lang="en-US" sz="1969" dirty="0">
                <a:sym typeface="Verdana" charset="0"/>
              </a:rPr>
              <a:t>The current Semantic Model workgroup is the latest in a series of PWG workgroups documenting and maintaining the Hard Copy Imaging System model. </a:t>
            </a:r>
          </a:p>
          <a:p>
            <a:pPr algn="just"/>
            <a:endParaRPr lang="en-US" sz="1969" dirty="0">
              <a:sym typeface="Verdana" charset="0"/>
            </a:endParaRPr>
          </a:p>
          <a:p>
            <a:pPr algn="just"/>
            <a:r>
              <a:rPr lang="en-US" sz="1969" dirty="0">
                <a:sym typeface="Verdana" charset="0"/>
              </a:rPr>
              <a:t>This model defines the semantic elements that constitute the imaging services and subunits of a network connected Imaging System, and the actions that </a:t>
            </a:r>
            <a:r>
              <a:rPr lang="en-US" sz="1969" dirty="0"/>
              <a:t>operate on the objects and elements of the model, independent of a specific protocol or network environment.</a:t>
            </a:r>
          </a:p>
          <a:p>
            <a:pPr algn="just"/>
            <a:endParaRPr lang="en-US" sz="1969" dirty="0"/>
          </a:p>
          <a:p>
            <a:pPr algn="just"/>
            <a:r>
              <a:rPr lang="en-US" sz="1969" dirty="0"/>
              <a:t>By the current workgroup charter, the primary function of the workgroup is to keep the model updated with additions and changes developed by other PWG workgroups, to make the model documentation accessible without the need for special software, and to provided for the review and approval of model updates by the PWG membership.</a:t>
            </a:r>
          </a:p>
        </p:txBody>
      </p:sp>
    </p:spTree>
    <p:extLst>
      <p:ext uri="{BB962C8B-B14F-4D97-AF65-F5344CB8AC3E}">
        <p14:creationId xmlns:p14="http://schemas.microsoft.com/office/powerpoint/2010/main" val="118109754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339328" y="0"/>
            <a:ext cx="8429625" cy="1017984"/>
          </a:xfrm>
        </p:spPr>
        <p:txBody>
          <a:bodyPr lIns="50800" tIns="50800" rIns="116999" bIns="50800" anchor="b"/>
          <a:lstStyle/>
          <a:p>
            <a:pPr marL="40182"/>
            <a:r>
              <a:rPr lang="en-US" dirty="0" smtClean="0"/>
              <a:t>Project Status – Current Projects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3</a:t>
            </a:fld>
            <a:endParaRPr lang="en-US" sz="984" dirty="0">
              <a:solidFill>
                <a:srgbClr val="FFFFFF"/>
              </a:solidFill>
              <a:cs typeface="Arial" charset="0"/>
            </a:endParaRPr>
          </a:p>
        </p:txBody>
      </p:sp>
      <p:sp>
        <p:nvSpPr>
          <p:cNvPr id="11" name="Rectangle 3"/>
          <p:cNvSpPr>
            <a:spLocks noGrp="1" noChangeArrowheads="1"/>
          </p:cNvSpPr>
          <p:nvPr>
            <p:ph idx="1"/>
          </p:nvPr>
        </p:nvSpPr>
        <p:spPr>
          <a:xfrm>
            <a:off x="125016" y="1232297"/>
            <a:ext cx="8518922" cy="5386735"/>
          </a:xfrm>
          <a:ln w="9525"/>
        </p:spPr>
        <p:txBody>
          <a:bodyPr wrap="square">
            <a:normAutofit fontScale="92500" lnSpcReduction="20000"/>
          </a:bodyPr>
          <a:lstStyle/>
          <a:p>
            <a:r>
              <a:rPr lang="en-US" dirty="0" smtClean="0"/>
              <a:t>Mapping CIP4 JDF to PWG Print Job Ticket v1.0 (JDFMAP)</a:t>
            </a:r>
          </a:p>
          <a:p>
            <a:pPr lvl="1"/>
            <a:r>
              <a:rPr lang="en-US" dirty="0" smtClean="0"/>
              <a:t>Current draft (</a:t>
            </a:r>
            <a:r>
              <a:rPr lang="en-US" dirty="0" smtClean="0">
                <a:hlinkClick r:id="rId4"/>
              </a:rPr>
              <a:t>ftp://ftp.pwg.org/pub/pwg/sm3/wd/wd-smjdfmap10-20150604.pdf</a:t>
            </a:r>
            <a:r>
              <a:rPr lang="en-US" dirty="0" smtClean="0"/>
              <a:t>) is at Prototype level, awaiting prototype reports.</a:t>
            </a:r>
          </a:p>
          <a:p>
            <a:pPr lvl="1"/>
            <a:r>
              <a:rPr lang="en-US" dirty="0" smtClean="0"/>
              <a:t>Soliciting candidates to do prototyping in progress.</a:t>
            </a:r>
          </a:p>
          <a:p>
            <a:r>
              <a:rPr lang="en-US" dirty="0" smtClean="0"/>
              <a:t>Update and Finalization of Semantic Model 2</a:t>
            </a:r>
          </a:p>
          <a:p>
            <a:pPr lvl="1"/>
            <a:r>
              <a:rPr lang="en-US" dirty="0" smtClean="0"/>
              <a:t>Produce an updated version of SM2, reflecting corrections and reasonable additions from IPP, but no Cloud or 3D aspects.</a:t>
            </a:r>
          </a:p>
          <a:p>
            <a:pPr lvl="1"/>
            <a:r>
              <a:rPr lang="en-US" dirty="0" smtClean="0"/>
              <a:t>A compilation of IANA-registered IPP attributes has been made and  potential corresponding element names were generated. (</a:t>
            </a:r>
            <a:r>
              <a:rPr lang="en-US" dirty="0" smtClean="0">
                <a:hlinkClick r:id="rId5"/>
              </a:rPr>
              <a:t>elements-IANA-registry-20160815.xlsx</a:t>
            </a:r>
            <a:r>
              <a:rPr lang="en-US" dirty="0" smtClean="0"/>
              <a:t>). </a:t>
            </a:r>
            <a:r>
              <a:rPr lang="en-US" dirty="0" smtClean="0"/>
              <a:t>The effort to finalize the gap list is still in progress and there </a:t>
            </a:r>
            <a:r>
              <a:rPr lang="en-US" dirty="0" smtClean="0"/>
              <a:t>are continuing questions which should be resolved with IPP WG help.</a:t>
            </a:r>
          </a:p>
          <a:p>
            <a:r>
              <a:rPr lang="en-US" dirty="0" smtClean="0"/>
              <a:t>Creation of Semantic Model 3</a:t>
            </a:r>
          </a:p>
          <a:p>
            <a:pPr lvl="1"/>
            <a:r>
              <a:rPr lang="en-US" dirty="0" smtClean="0"/>
              <a:t>Start afresh with SM3 to reflect updated view of MFD, with addition of Cloud aspects and 3D Print and Scan Services</a:t>
            </a:r>
            <a:r>
              <a:rPr lang="en-US" dirty="0" smtClean="0"/>
              <a:t>.</a:t>
            </a:r>
          </a:p>
          <a:p>
            <a:pPr lvl="1"/>
            <a:r>
              <a:rPr lang="en-US" dirty="0"/>
              <a:t>Initial work posted here: </a:t>
            </a:r>
            <a:r>
              <a:rPr lang="en-US" dirty="0">
                <a:hlinkClick r:id="rId6"/>
              </a:rPr>
              <a:t>https://github.com/istopwg/sm3</a:t>
            </a:r>
            <a:endParaRPr lang="en-US" dirty="0"/>
          </a:p>
          <a:p>
            <a:pPr lvl="1"/>
            <a:r>
              <a:rPr lang="en-US" dirty="0"/>
              <a:t>With Daniel Leaving this will require a new volunteer to continue the effort</a:t>
            </a:r>
            <a:r>
              <a:rPr lang="en-US" dirty="0" smtClean="0"/>
              <a:t>.</a:t>
            </a:r>
            <a:endParaRPr lang="en-US" dirty="0" smtClean="0"/>
          </a:p>
          <a:p>
            <a:r>
              <a:rPr lang="en-US" dirty="0" smtClean="0"/>
              <a:t>New 3D Print Efforts</a:t>
            </a:r>
          </a:p>
          <a:p>
            <a:pPr lvl="1"/>
            <a:r>
              <a:rPr lang="en-US" dirty="0" smtClean="0"/>
              <a:t>New 3D Print efforts following the IPP project are within the scope of chartered projects, but will be identified in a charter update.</a:t>
            </a:r>
          </a:p>
        </p:txBody>
      </p:sp>
    </p:spTree>
    <p:extLst>
      <p:ext uri="{BB962C8B-B14F-4D97-AF65-F5344CB8AC3E}">
        <p14:creationId xmlns:p14="http://schemas.microsoft.com/office/powerpoint/2010/main" val="2673028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178594" y="0"/>
            <a:ext cx="8429625" cy="1017984"/>
          </a:xfrm>
        </p:spPr>
        <p:txBody>
          <a:bodyPr lIns="50800" tIns="50800" rIns="116999" bIns="50800" anchor="b"/>
          <a:lstStyle/>
          <a:p>
            <a:r>
              <a:rPr lang="en-US" sz="3094" dirty="0"/>
              <a:t>PWG 3D Printing Job Ticket Efforts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4</a:t>
            </a:fld>
            <a:endParaRPr lang="en-US" sz="984" dirty="0">
              <a:solidFill>
                <a:srgbClr val="FFFFFF"/>
              </a:solidFill>
              <a:cs typeface="Arial" charset="0"/>
            </a:endParaRPr>
          </a:p>
        </p:txBody>
      </p:sp>
      <p:sp>
        <p:nvSpPr>
          <p:cNvPr id="11" name="Rectangle 3"/>
          <p:cNvSpPr>
            <a:spLocks noGrp="1" noChangeArrowheads="1"/>
          </p:cNvSpPr>
          <p:nvPr>
            <p:ph idx="1"/>
          </p:nvPr>
        </p:nvSpPr>
        <p:spPr>
          <a:xfrm>
            <a:off x="285750" y="1178718"/>
            <a:ext cx="8518922" cy="5440313"/>
          </a:xfrm>
          <a:ln w="9525"/>
        </p:spPr>
        <p:txBody>
          <a:bodyPr wrap="square">
            <a:normAutofit/>
          </a:bodyPr>
          <a:lstStyle/>
          <a:p>
            <a:r>
              <a:rPr lang="en-US" sz="1969" dirty="0"/>
              <a:t>The PWG/IPP approach to printing is most effectively presented in abstract Print Service Capabilities (PSC), Print Job Ticket (PJT), and Print Job Receipt (PJR)structures. </a:t>
            </a:r>
          </a:p>
          <a:p>
            <a:pPr lvl="1"/>
            <a:r>
              <a:rPr lang="en-US" sz="1406" dirty="0"/>
              <a:t>It is desirable to include sample versions of these structures when presenting the PWG Model to other standards bodies. It would be appropriate to include both 2D and 3D samples in the SM web pages.</a:t>
            </a:r>
          </a:p>
          <a:p>
            <a:r>
              <a:rPr lang="en-US" sz="1969" dirty="0"/>
              <a:t>Set of 2D Printing Structures</a:t>
            </a:r>
          </a:p>
          <a:p>
            <a:pPr lvl="1"/>
            <a:r>
              <a:rPr lang="en-US" sz="1406" dirty="0"/>
              <a:t>Sample Print Job Ticket exists in PWG Print Job Ticket specification section 19. A short narrative describing the intended job features will be added.</a:t>
            </a:r>
          </a:p>
          <a:p>
            <a:pPr lvl="1"/>
            <a:r>
              <a:rPr lang="en-US" sz="1406" dirty="0"/>
              <a:t>A sample Print Job Ticket Capabilities exists in Section 20. </a:t>
            </a:r>
          </a:p>
          <a:p>
            <a:pPr lvl="1"/>
            <a:r>
              <a:rPr lang="en-US" sz="1406" dirty="0"/>
              <a:t>A Sample Print Job Receipt for the same job can be generated.</a:t>
            </a:r>
          </a:p>
          <a:p>
            <a:r>
              <a:rPr lang="en-US" sz="1687" dirty="0"/>
              <a:t>Set of 3D Printing Structures</a:t>
            </a:r>
          </a:p>
          <a:p>
            <a:pPr lvl="1"/>
            <a:r>
              <a:rPr lang="en-US" sz="1406" dirty="0"/>
              <a:t>The SM Workgroup has started generating a 3D Print Job Ticket example. This will be supported by:</a:t>
            </a:r>
          </a:p>
          <a:p>
            <a:pPr lvl="2"/>
            <a:r>
              <a:rPr lang="en-US" sz="1406" dirty="0"/>
              <a:t>A sample 3D Print Job Description</a:t>
            </a:r>
          </a:p>
          <a:p>
            <a:pPr lvl="2"/>
            <a:r>
              <a:rPr lang="en-US" sz="1406" dirty="0"/>
              <a:t>A sample 3D Print Service Capabilities</a:t>
            </a:r>
          </a:p>
          <a:p>
            <a:pPr lvl="2"/>
            <a:r>
              <a:rPr lang="en-US" sz="1406" dirty="0"/>
              <a:t>A sample 3D Print Job </a:t>
            </a:r>
            <a:r>
              <a:rPr lang="en-US" sz="1406" dirty="0" smtClean="0"/>
              <a:t>Receipt</a:t>
            </a:r>
          </a:p>
          <a:p>
            <a:pPr marL="955039" lvl="2" indent="0">
              <a:buNone/>
            </a:pPr>
            <a:r>
              <a:rPr lang="en-US" dirty="0"/>
              <a:t>Initial work posted here: </a:t>
            </a:r>
            <a:r>
              <a:rPr lang="en-US" dirty="0">
                <a:hlinkClick r:id="rId4"/>
              </a:rPr>
              <a:t>https://</a:t>
            </a:r>
            <a:r>
              <a:rPr lang="en-US" dirty="0" smtClean="0">
                <a:hlinkClick r:id="rId4"/>
              </a:rPr>
              <a:t>github.com/istopwg/sm3</a:t>
            </a:r>
            <a:endParaRPr lang="en-US" dirty="0"/>
          </a:p>
        </p:txBody>
      </p:sp>
    </p:spTree>
    <p:extLst>
      <p:ext uri="{BB962C8B-B14F-4D97-AF65-F5344CB8AC3E}">
        <p14:creationId xmlns:p14="http://schemas.microsoft.com/office/powerpoint/2010/main" val="213483830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178594" y="0"/>
            <a:ext cx="8429625" cy="1017984"/>
          </a:xfrm>
        </p:spPr>
        <p:txBody>
          <a:bodyPr lIns="50800" tIns="50800" rIns="116999" bIns="50800" anchor="b"/>
          <a:lstStyle/>
          <a:p>
            <a:r>
              <a:rPr lang="en-US" sz="3094" dirty="0"/>
              <a:t>3D Print Service Efforts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5</a:t>
            </a:fld>
            <a:endParaRPr lang="en-US" sz="984" dirty="0">
              <a:solidFill>
                <a:srgbClr val="FFFFFF"/>
              </a:solidFill>
              <a:cs typeface="Arial" charset="0"/>
            </a:endParaRPr>
          </a:p>
        </p:txBody>
      </p:sp>
      <p:sp>
        <p:nvSpPr>
          <p:cNvPr id="11" name="Rectangle 3"/>
          <p:cNvSpPr>
            <a:spLocks noGrp="1" noChangeArrowheads="1"/>
          </p:cNvSpPr>
          <p:nvPr>
            <p:ph idx="1"/>
          </p:nvPr>
        </p:nvSpPr>
        <p:spPr>
          <a:xfrm>
            <a:off x="178594" y="1150438"/>
            <a:ext cx="8786813" cy="5711885"/>
          </a:xfrm>
          <a:ln w="9525"/>
        </p:spPr>
        <p:txBody>
          <a:bodyPr wrap="square">
            <a:normAutofit/>
          </a:bodyPr>
          <a:lstStyle/>
          <a:p>
            <a:r>
              <a:rPr lang="en-US" dirty="0" smtClean="0"/>
              <a:t>Because of the distinct differences between 2D Printing and 3D Printing Elements, 3D Printing in the Semantic Model is represented as a distinct service.</a:t>
            </a:r>
          </a:p>
          <a:p>
            <a:r>
              <a:rPr lang="en-US" sz="1969" dirty="0"/>
              <a:t>The </a:t>
            </a:r>
            <a:r>
              <a:rPr lang="en-US" dirty="0" smtClean="0"/>
              <a:t>IPP 3D Extensions specification provides explicit information on the additional  elements needed to support 3D Printing.</a:t>
            </a:r>
          </a:p>
          <a:p>
            <a:r>
              <a:rPr lang="en-US" dirty="0" smtClean="0"/>
              <a:t>The 3D Print Service Model is created starting with the existing Print Service Model and deleting and adding elements following the information in the IPP 3D Extensions specification.</a:t>
            </a:r>
          </a:p>
          <a:p>
            <a:r>
              <a:rPr lang="en-US" dirty="0" smtClean="0"/>
              <a:t>Although the 3D Print Service is to be included in SM3, a good first cut can be made at this time when the model can be better coordinated with the IPP 3D Print effort.</a:t>
            </a:r>
          </a:p>
          <a:p>
            <a:pPr>
              <a:buNone/>
            </a:pPr>
            <a:r>
              <a:rPr lang="en-US" dirty="0" smtClean="0"/>
              <a:t>		</a:t>
            </a:r>
            <a:endParaRPr lang="en-US" sz="1828" dirty="0"/>
          </a:p>
          <a:p>
            <a:pPr>
              <a:buNone/>
            </a:pPr>
            <a:endParaRPr lang="en-US" sz="1828" dirty="0"/>
          </a:p>
          <a:p>
            <a:pPr lvl="1"/>
            <a:endParaRPr lang="en-US" sz="1406" dirty="0"/>
          </a:p>
        </p:txBody>
      </p:sp>
    </p:spTree>
    <p:extLst>
      <p:ext uri="{BB962C8B-B14F-4D97-AF65-F5344CB8AC3E}">
        <p14:creationId xmlns:p14="http://schemas.microsoft.com/office/powerpoint/2010/main" val="118426922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0" y="-53578"/>
            <a:ext cx="8429625" cy="1017984"/>
          </a:xfrm>
        </p:spPr>
        <p:txBody>
          <a:bodyPr lIns="50800" tIns="50800" rIns="116999" bIns="50800" anchor="b"/>
          <a:lstStyle/>
          <a:p>
            <a:pPr marL="0">
              <a:tabLst>
                <a:tab pos="642915" algn="l"/>
              </a:tabLst>
            </a:pPr>
            <a:r>
              <a:rPr lang="en-US" sz="3094" dirty="0">
                <a:solidFill>
                  <a:schemeClr val="bg1"/>
                </a:solidFill>
                <a:latin typeface="Verdana" charset="0"/>
                <a:ea typeface="Heiti SC Light" charset="0"/>
                <a:cs typeface="Heiti SC Light" charset="0"/>
                <a:sym typeface="Verdana" charset="0"/>
              </a:rPr>
              <a:t>Other Issues and Next Steps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6</a:t>
            </a:fld>
            <a:endParaRPr lang="en-US" sz="984">
              <a:solidFill>
                <a:srgbClr val="FFFFFF"/>
              </a:solidFill>
              <a:cs typeface="Arial" charset="0"/>
            </a:endParaRPr>
          </a:p>
        </p:txBody>
      </p:sp>
      <p:sp>
        <p:nvSpPr>
          <p:cNvPr id="11" name="Rectangle 3"/>
          <p:cNvSpPr>
            <a:spLocks noGrp="1" noChangeArrowheads="1"/>
          </p:cNvSpPr>
          <p:nvPr>
            <p:ph idx="1"/>
          </p:nvPr>
        </p:nvSpPr>
        <p:spPr>
          <a:xfrm>
            <a:off x="178594" y="1178719"/>
            <a:ext cx="8679656" cy="5440313"/>
          </a:xfrm>
          <a:ln w="9525"/>
        </p:spPr>
        <p:txBody>
          <a:bodyPr wrap="square">
            <a:normAutofit/>
          </a:bodyPr>
          <a:lstStyle/>
          <a:p>
            <a:r>
              <a:rPr lang="en-US" sz="1969" dirty="0">
                <a:solidFill>
                  <a:schemeClr val="tx1"/>
                </a:solidFill>
              </a:rPr>
              <a:t>Continuing the Semantic Model effort requires the participation of more PWG members, both for active generation of material and for review. </a:t>
            </a:r>
            <a:r>
              <a:rPr lang="en-US" sz="1969" dirty="0"/>
              <a:t>Participation is dependent on:</a:t>
            </a:r>
          </a:p>
          <a:p>
            <a:pPr lvl="1"/>
            <a:r>
              <a:rPr lang="en-US" dirty="0" smtClean="0"/>
              <a:t>An understanding on the part of both the participant and the supporting company of the value of the semantic model.</a:t>
            </a:r>
          </a:p>
          <a:p>
            <a:pPr lvl="1"/>
            <a:r>
              <a:rPr lang="en-US" dirty="0" smtClean="0"/>
              <a:t>Presentation of the Semantic Model documentation in a form that is easily understandable, so that participation does not require either special knowledge or software.</a:t>
            </a:r>
          </a:p>
          <a:p>
            <a:endParaRPr lang="en-US" sz="1828" dirty="0" smtClean="0"/>
          </a:p>
          <a:p>
            <a:r>
              <a:rPr lang="en-US" sz="1828" dirty="0" smtClean="0"/>
              <a:t>The </a:t>
            </a:r>
            <a:r>
              <a:rPr lang="en-US" sz="1828" dirty="0"/>
              <a:t>Semantic Model Workgroup has been posting “</a:t>
            </a:r>
            <a:r>
              <a:rPr lang="en-US" sz="1828" dirty="0" err="1" smtClean="0"/>
              <a:t>browsesable</a:t>
            </a:r>
            <a:r>
              <a:rPr lang="en-US" sz="1828" dirty="0"/>
              <a:t>” forms of the model and the operations. We need to know if other PWG members find  these forms of the documentation usable and sufficient to consider the content.</a:t>
            </a:r>
          </a:p>
          <a:p>
            <a:endParaRPr lang="en-US" sz="1406" dirty="0"/>
          </a:p>
          <a:p>
            <a:endParaRPr lang="en-US" sz="1828" dirty="0"/>
          </a:p>
          <a:p>
            <a:pPr lvl="2" indent="-2571659">
              <a:buNone/>
              <a:defRPr/>
            </a:pPr>
            <a:endParaRPr lang="en-US" sz="1687" dirty="0">
              <a:solidFill>
                <a:srgbClr val="C00000"/>
              </a:solidFill>
              <a:sym typeface="Verdana" charset="0"/>
            </a:endParaRPr>
          </a:p>
        </p:txBody>
      </p:sp>
    </p:spTree>
    <p:extLst>
      <p:ext uri="{BB962C8B-B14F-4D97-AF65-F5344CB8AC3E}">
        <p14:creationId xmlns:p14="http://schemas.microsoft.com/office/powerpoint/2010/main" val="164246578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7</a:t>
            </a:fld>
            <a:endParaRPr lang="en-US" smtClean="0"/>
          </a:p>
        </p:txBody>
      </p:sp>
      <p:sp>
        <p:nvSpPr>
          <p:cNvPr id="17411"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17412" name="Picture 2"/>
          <p:cNvPicPr>
            <a:picLocks noChangeAspect="1" noChangeArrowheads="1"/>
          </p:cNvPicPr>
          <p:nvPr/>
        </p:nvPicPr>
        <p:blipFill>
          <a:blip r:embed="rId2" cstate="print"/>
          <a:srcRect/>
          <a:stretch>
            <a:fillRect/>
          </a:stretch>
        </p:blipFill>
        <p:spPr bwMode="auto">
          <a:xfrm>
            <a:off x="8161735" y="125016"/>
            <a:ext cx="855018" cy="892969"/>
          </a:xfrm>
          <a:prstGeom prst="rect">
            <a:avLst/>
          </a:prstGeom>
          <a:noFill/>
          <a:ln w="9525">
            <a:noFill/>
            <a:round/>
            <a:headEnd/>
            <a:tailEnd/>
          </a:ln>
        </p:spPr>
      </p:pic>
      <p:sp>
        <p:nvSpPr>
          <p:cNvPr id="17413"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17414" name="Rectangle 4"/>
          <p:cNvSpPr>
            <a:spLocks/>
          </p:cNvSpPr>
          <p:nvPr/>
        </p:nvSpPr>
        <p:spPr bwMode="auto">
          <a:xfrm>
            <a:off x="125015" y="6666012"/>
            <a:ext cx="8411766" cy="191988"/>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2016 The Printer Working Group. All rights reserved. The IPP Everywhere and PWG logos are trademarks of The Printer Working Group.</a:t>
            </a:r>
          </a:p>
        </p:txBody>
      </p:sp>
      <p:sp>
        <p:nvSpPr>
          <p:cNvPr id="17415" name="Rectangle 5"/>
          <p:cNvSpPr>
            <a:spLocks noGrp="1" noChangeArrowheads="1"/>
          </p:cNvSpPr>
          <p:nvPr>
            <p:ph type="title"/>
          </p:nvPr>
        </p:nvSpPr>
        <p:spPr/>
        <p:txBody>
          <a:bodyPr lIns="50800" tIns="50800" rIns="116999" bIns="50800" anchor="b"/>
          <a:lstStyle/>
          <a:p>
            <a:pPr marL="40182"/>
            <a:r>
              <a:rPr lang="en-US" smtClean="0"/>
              <a:t>More Info/How to participate</a:t>
            </a:r>
          </a:p>
        </p:txBody>
      </p:sp>
      <p:sp>
        <p:nvSpPr>
          <p:cNvPr id="17416"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245BCED5-582B-4B16-946D-3AD70D5FBF2F}" type="slidenum">
              <a:rPr lang="en-US" sz="984">
                <a:solidFill>
                  <a:srgbClr val="FFFFFF"/>
                </a:solidFill>
                <a:cs typeface="Arial" charset="0"/>
              </a:rPr>
              <a:pPr algn="ctr"/>
              <a:t>7</a:t>
            </a:fld>
            <a:endParaRPr lang="en-US" sz="984">
              <a:solidFill>
                <a:srgbClr val="FFFFFF"/>
              </a:solidFill>
              <a:cs typeface="Arial" charset="0"/>
            </a:endParaRPr>
          </a:p>
        </p:txBody>
      </p:sp>
      <p:sp>
        <p:nvSpPr>
          <p:cNvPr id="11" name="Rectangle 3"/>
          <p:cNvSpPr txBox="1">
            <a:spLocks noChangeArrowheads="1"/>
          </p:cNvSpPr>
          <p:nvPr/>
        </p:nvSpPr>
        <p:spPr bwMode="auto">
          <a:xfrm>
            <a:off x="125015" y="1232296"/>
            <a:ext cx="8786813" cy="5386735"/>
          </a:xfrm>
          <a:prstGeom prst="rect">
            <a:avLst/>
          </a:prstGeom>
          <a:noFill/>
          <a:ln w="12700">
            <a:noFill/>
            <a:miter lim="800000"/>
            <a:headEnd/>
            <a:tailEnd/>
          </a:ln>
        </p:spPr>
        <p:txBody>
          <a:bodyPr lIns="35719" tIns="35719" rIns="76359" bIns="35719">
            <a:normAutofit/>
          </a:bodyPr>
          <a:lstStyle/>
          <a:p>
            <a:pPr marL="321457" indent="-321457">
              <a:lnSpc>
                <a:spcPct val="90000"/>
              </a:lnSpc>
              <a:spcBef>
                <a:spcPts val="562"/>
              </a:spcBef>
              <a:buSzPct val="100000"/>
              <a:buFont typeface="Wingdings" pitchFamily="2" charset="2"/>
              <a:buChar char="Ø"/>
              <a:defRPr/>
            </a:pPr>
            <a:r>
              <a:rPr lang="en-US" sz="1969" b="1" dirty="0">
                <a:solidFill>
                  <a:schemeClr val="tx1"/>
                </a:solidFill>
                <a:latin typeface="Arial" pitchFamily="34" charset="0"/>
                <a:ea typeface="+mn-ea"/>
                <a:cs typeface="Arial" pitchFamily="34" charset="0"/>
                <a:sym typeface="Verdana" charset="0"/>
              </a:rPr>
              <a:t>We welcome more participation from member companies</a:t>
            </a:r>
          </a:p>
          <a:p>
            <a:pPr marL="321457" indent="-321457">
              <a:lnSpc>
                <a:spcPct val="90000"/>
              </a:lnSpc>
              <a:spcBef>
                <a:spcPts val="562"/>
              </a:spcBef>
              <a:buSzPct val="100000"/>
              <a:buFont typeface="Wingdings" pitchFamily="2" charset="2"/>
              <a:buChar char="Ø"/>
              <a:defRPr/>
            </a:pPr>
            <a:endParaRPr lang="en-US" sz="1969" b="1" dirty="0" smtClean="0">
              <a:solidFill>
                <a:schemeClr val="tx1"/>
              </a:solidFill>
              <a:latin typeface="Arial" pitchFamily="34" charset="0"/>
              <a:ea typeface="+mn-ea"/>
              <a:cs typeface="Arial" pitchFamily="34" charset="0"/>
              <a:sym typeface="Verdana" charset="0"/>
            </a:endParaRPr>
          </a:p>
          <a:p>
            <a:pPr marL="321457" indent="-321457">
              <a:lnSpc>
                <a:spcPct val="90000"/>
              </a:lnSpc>
              <a:spcBef>
                <a:spcPts val="562"/>
              </a:spcBef>
              <a:buSzPct val="100000"/>
              <a:buFont typeface="Wingdings" pitchFamily="2" charset="2"/>
              <a:buChar char="Ø"/>
              <a:defRPr/>
            </a:pPr>
            <a:r>
              <a:rPr lang="en-US" sz="1969" b="1" dirty="0" smtClean="0">
                <a:solidFill>
                  <a:schemeClr val="tx1"/>
                </a:solidFill>
                <a:latin typeface="Arial" pitchFamily="34" charset="0"/>
                <a:ea typeface="+mn-ea"/>
                <a:cs typeface="Arial" pitchFamily="34" charset="0"/>
                <a:sym typeface="Verdana" charset="0"/>
              </a:rPr>
              <a:t>Much </a:t>
            </a:r>
            <a:r>
              <a:rPr lang="en-US" sz="1969" b="1" dirty="0">
                <a:solidFill>
                  <a:schemeClr val="tx1"/>
                </a:solidFill>
                <a:latin typeface="Arial" pitchFamily="34" charset="0"/>
                <a:ea typeface="+mn-ea"/>
                <a:cs typeface="Arial" pitchFamily="34" charset="0"/>
                <a:sym typeface="Verdana" charset="0"/>
              </a:rPr>
              <a:t>of the discussion of  issues will be on the SM3 mail list. You must subscribe to the list to be able to post to the list. See </a:t>
            </a:r>
            <a:r>
              <a:rPr lang="en-US" sz="1969" b="1" dirty="0">
                <a:solidFill>
                  <a:schemeClr val="tx1"/>
                </a:solidFill>
                <a:latin typeface="Arial" pitchFamily="34" charset="0"/>
                <a:ea typeface="+mn-ea"/>
                <a:cs typeface="Arial" pitchFamily="34" charset="0"/>
                <a:sym typeface="Verdana" charset="0"/>
                <a:hlinkClick r:id="rId3"/>
              </a:rPr>
              <a:t>http://www.pwg.org/mailman/listinfo/sm3</a:t>
            </a:r>
            <a:r>
              <a:rPr lang="en-US" sz="1969" b="1" dirty="0">
                <a:solidFill>
                  <a:schemeClr val="tx1"/>
                </a:solidFill>
                <a:latin typeface="Arial" pitchFamily="34" charset="0"/>
                <a:ea typeface="+mn-ea"/>
                <a:cs typeface="Arial" pitchFamily="34" charset="0"/>
                <a:sym typeface="Verdana" charset="0"/>
              </a:rPr>
              <a:t> to subscribe.</a:t>
            </a:r>
            <a:endParaRPr lang="en-US" sz="1969" dirty="0">
              <a:solidFill>
                <a:schemeClr val="tx1"/>
              </a:solidFill>
              <a:latin typeface="Arial" pitchFamily="34" charset="0"/>
              <a:ea typeface="+mn-ea"/>
              <a:cs typeface="Arial" pitchFamily="34" charset="0"/>
              <a:sym typeface="Verdana" charset="0"/>
            </a:endParaRPr>
          </a:p>
          <a:p>
            <a:pPr marL="321457" indent="-321457">
              <a:lnSpc>
                <a:spcPct val="90000"/>
              </a:lnSpc>
              <a:spcBef>
                <a:spcPts val="562"/>
              </a:spcBef>
              <a:buSzPct val="100000"/>
              <a:buFont typeface="Wingdings" pitchFamily="2" charset="2"/>
              <a:buChar char="Ø"/>
              <a:defRPr/>
            </a:pPr>
            <a:endParaRPr lang="en-US" sz="1969" b="1" dirty="0" smtClean="0">
              <a:solidFill>
                <a:schemeClr val="tx1"/>
              </a:solidFill>
              <a:sym typeface="Verdana" charset="0"/>
            </a:endParaRPr>
          </a:p>
          <a:p>
            <a:pPr marL="321457" indent="-321457">
              <a:lnSpc>
                <a:spcPct val="90000"/>
              </a:lnSpc>
              <a:spcBef>
                <a:spcPts val="562"/>
              </a:spcBef>
              <a:buSzPct val="100000"/>
              <a:buFont typeface="Wingdings" pitchFamily="2" charset="2"/>
              <a:buChar char="Ø"/>
              <a:defRPr/>
            </a:pPr>
            <a:r>
              <a:rPr lang="en-US" sz="1969" b="1" dirty="0" smtClean="0">
                <a:solidFill>
                  <a:schemeClr val="tx1"/>
                </a:solidFill>
                <a:sym typeface="Verdana" charset="0"/>
              </a:rPr>
              <a:t>The </a:t>
            </a:r>
            <a:r>
              <a:rPr lang="en-US" sz="1969" b="1" dirty="0">
                <a:solidFill>
                  <a:schemeClr val="tx1"/>
                </a:solidFill>
                <a:sym typeface="Verdana" charset="0"/>
              </a:rPr>
              <a:t>group maintains a Web Page for Semantic Model that includes links to the latest documents, schema and a browse-able version of the schema at </a:t>
            </a:r>
            <a:r>
              <a:rPr lang="en-US" sz="1969" b="1" dirty="0">
                <a:solidFill>
                  <a:schemeClr val="tx1"/>
                </a:solidFill>
                <a:sym typeface="Verdana" charset="0"/>
                <a:hlinkClick r:id="rId4"/>
              </a:rPr>
              <a:t>http://www.pwg.org/sm3</a:t>
            </a:r>
            <a:r>
              <a:rPr lang="en-US" sz="1969" b="1" dirty="0">
                <a:solidFill>
                  <a:schemeClr val="tx1"/>
                </a:solidFill>
                <a:sym typeface="Verdana" charset="0"/>
              </a:rPr>
              <a:t> </a:t>
            </a:r>
            <a:endParaRPr lang="en-US" sz="1969" dirty="0">
              <a:solidFill>
                <a:schemeClr val="tx1"/>
              </a:solidFill>
              <a:sym typeface="Verdana" charset="0"/>
            </a:endParaRPr>
          </a:p>
          <a:p>
            <a:pPr marL="321457" indent="-321457">
              <a:lnSpc>
                <a:spcPct val="90000"/>
              </a:lnSpc>
              <a:spcBef>
                <a:spcPts val="562"/>
              </a:spcBef>
              <a:buSzPct val="100000"/>
              <a:buFont typeface="Wingdings" pitchFamily="2" charset="2"/>
              <a:buChar char="Ø"/>
              <a:defRPr/>
            </a:pPr>
            <a:endParaRPr lang="en-US" sz="1969" b="1" dirty="0" smtClean="0">
              <a:solidFill>
                <a:schemeClr val="tx1"/>
              </a:solidFill>
              <a:latin typeface="Arial" pitchFamily="34" charset="0"/>
              <a:cs typeface="Arial" pitchFamily="34" charset="0"/>
              <a:sym typeface="Verdana" charset="0"/>
            </a:endParaRPr>
          </a:p>
          <a:p>
            <a:pPr marL="321457" indent="-321457">
              <a:lnSpc>
                <a:spcPct val="90000"/>
              </a:lnSpc>
              <a:spcBef>
                <a:spcPts val="562"/>
              </a:spcBef>
              <a:buSzPct val="100000"/>
              <a:buFont typeface="Wingdings" pitchFamily="2" charset="2"/>
              <a:buChar char="Ø"/>
              <a:defRPr/>
            </a:pPr>
            <a:r>
              <a:rPr lang="en-US" sz="1969" b="1" dirty="0" smtClean="0">
                <a:solidFill>
                  <a:schemeClr val="tx1"/>
                </a:solidFill>
                <a:latin typeface="Arial" pitchFamily="34" charset="0"/>
                <a:cs typeface="Arial" pitchFamily="34" charset="0"/>
                <a:sym typeface="Verdana" charset="0"/>
              </a:rPr>
              <a:t>Next  </a:t>
            </a:r>
            <a:r>
              <a:rPr lang="en-US" sz="1969" b="1" dirty="0">
                <a:solidFill>
                  <a:schemeClr val="tx1"/>
                </a:solidFill>
                <a:latin typeface="Arial" pitchFamily="34" charset="0"/>
                <a:cs typeface="Arial" pitchFamily="34" charset="0"/>
                <a:sym typeface="Verdana" charset="0"/>
              </a:rPr>
              <a:t>conference call:  </a:t>
            </a:r>
            <a:r>
              <a:rPr lang="en-US" sz="1969" b="1" dirty="0" smtClean="0">
                <a:solidFill>
                  <a:schemeClr val="tx1"/>
                </a:solidFill>
                <a:latin typeface="Arial" pitchFamily="34" charset="0"/>
                <a:cs typeface="Arial" pitchFamily="34" charset="0"/>
                <a:sym typeface="Verdana" charset="0"/>
              </a:rPr>
              <a:t>December 7, </a:t>
            </a:r>
            <a:r>
              <a:rPr lang="en-US" sz="1969" b="1" dirty="0">
                <a:solidFill>
                  <a:schemeClr val="tx1"/>
                </a:solidFill>
                <a:latin typeface="Arial" pitchFamily="34" charset="0"/>
                <a:cs typeface="Arial" pitchFamily="34" charset="0"/>
                <a:sym typeface="Verdana" charset="0"/>
              </a:rPr>
              <a:t>2016; </a:t>
            </a:r>
            <a:r>
              <a:rPr lang="en-US" sz="1969" b="1" dirty="0" smtClean="0">
                <a:solidFill>
                  <a:schemeClr val="tx1"/>
                </a:solidFill>
                <a:latin typeface="Arial" pitchFamily="34" charset="0"/>
                <a:cs typeface="Arial" pitchFamily="34" charset="0"/>
                <a:sym typeface="Verdana" charset="0"/>
              </a:rPr>
              <a:t>10:00 </a:t>
            </a:r>
            <a:r>
              <a:rPr lang="en-US" sz="1969" b="1" dirty="0">
                <a:solidFill>
                  <a:schemeClr val="tx1"/>
                </a:solidFill>
                <a:latin typeface="Arial" pitchFamily="34" charset="0"/>
                <a:cs typeface="Arial" pitchFamily="34" charset="0"/>
                <a:sym typeface="Verdana" charset="0"/>
              </a:rPr>
              <a:t>– </a:t>
            </a:r>
            <a:r>
              <a:rPr lang="en-US" sz="1969" b="1" dirty="0" smtClean="0">
                <a:solidFill>
                  <a:schemeClr val="tx1"/>
                </a:solidFill>
                <a:latin typeface="Arial" pitchFamily="34" charset="0"/>
                <a:cs typeface="Arial" pitchFamily="34" charset="0"/>
                <a:sym typeface="Verdana" charset="0"/>
              </a:rPr>
              <a:t>11:00 </a:t>
            </a:r>
            <a:r>
              <a:rPr lang="en-US" sz="1969" b="1" dirty="0">
                <a:solidFill>
                  <a:schemeClr val="tx1"/>
                </a:solidFill>
                <a:latin typeface="Arial" pitchFamily="34" charset="0"/>
                <a:cs typeface="Arial" pitchFamily="34" charset="0"/>
                <a:sym typeface="Verdana" charset="0"/>
              </a:rPr>
              <a:t>Pacific Time / </a:t>
            </a:r>
            <a:r>
              <a:rPr lang="en-US" sz="1969" b="1" dirty="0" smtClean="0">
                <a:solidFill>
                  <a:schemeClr val="tx1"/>
                </a:solidFill>
                <a:latin typeface="Arial" pitchFamily="34" charset="0"/>
                <a:cs typeface="Arial" pitchFamily="34" charset="0"/>
                <a:sym typeface="Verdana" charset="0"/>
              </a:rPr>
              <a:t>1:00 </a:t>
            </a:r>
            <a:r>
              <a:rPr lang="en-US" sz="1969" b="1" dirty="0">
                <a:solidFill>
                  <a:schemeClr val="tx1"/>
                </a:solidFill>
                <a:latin typeface="Arial" pitchFamily="34" charset="0"/>
                <a:cs typeface="Arial" pitchFamily="34" charset="0"/>
                <a:sym typeface="Verdana" charset="0"/>
              </a:rPr>
              <a:t>– </a:t>
            </a:r>
            <a:r>
              <a:rPr lang="en-US" sz="1969" b="1" dirty="0" smtClean="0">
                <a:solidFill>
                  <a:schemeClr val="tx1"/>
                </a:solidFill>
                <a:latin typeface="Arial" pitchFamily="34" charset="0"/>
                <a:cs typeface="Arial" pitchFamily="34" charset="0"/>
                <a:sym typeface="Verdana" charset="0"/>
              </a:rPr>
              <a:t>2:00 </a:t>
            </a:r>
            <a:r>
              <a:rPr lang="en-US" sz="1969" b="1" dirty="0">
                <a:solidFill>
                  <a:schemeClr val="tx1"/>
                </a:solidFill>
                <a:latin typeface="Arial" pitchFamily="34" charset="0"/>
                <a:cs typeface="Arial" pitchFamily="34" charset="0"/>
                <a:sym typeface="Verdana" charset="0"/>
              </a:rPr>
              <a:t>PM Eastern Time.</a:t>
            </a:r>
          </a:p>
          <a:p>
            <a:endParaRPr lang="en-US" sz="1969" dirty="0"/>
          </a:p>
          <a:p>
            <a:pPr lvl="2"/>
            <a:r>
              <a:rPr lang="en-US" sz="1406" dirty="0"/>
              <a:t>Call-in toll-free number (US/Canada): 1-866-469-3239 </a:t>
            </a:r>
          </a:p>
          <a:p>
            <a:pPr lvl="2"/>
            <a:r>
              <a:rPr lang="en-US" sz="1406" dirty="0"/>
              <a:t>Call-in toll number (US/Canada): 1-650-429-3300 </a:t>
            </a:r>
          </a:p>
          <a:p>
            <a:pPr lvl="2"/>
            <a:r>
              <a:rPr lang="en-US" sz="1406" dirty="0"/>
              <a:t>Call-in toll number (US/Canada): 1-408-856-9570 </a:t>
            </a:r>
          </a:p>
          <a:p>
            <a:pPr lvl="2"/>
            <a:r>
              <a:rPr lang="en-US" sz="1406" dirty="0"/>
              <a:t/>
            </a:r>
            <a:br>
              <a:rPr lang="en-US" sz="1406" dirty="0"/>
            </a:br>
            <a:r>
              <a:rPr lang="en-US" sz="1406" dirty="0"/>
              <a:t> </a:t>
            </a:r>
            <a:r>
              <a:rPr lang="en-US" sz="1406" dirty="0">
                <a:hlinkClick r:id="rId5"/>
              </a:rPr>
              <a:t>https://ieee-isto.webex.com/ieee-isto/e.php?MTID=m123b376f8d9bdc7d9ff0ff43ed7d1610</a:t>
            </a:r>
            <a:endParaRPr lang="en-US" sz="1687" dirty="0"/>
          </a:p>
          <a:p>
            <a:pPr lvl="2"/>
            <a:endParaRPr lang="en-US" sz="1406" dirty="0"/>
          </a:p>
          <a:p>
            <a:pPr lvl="2"/>
            <a:endParaRPr lang="en-US" sz="1969" b="1" dirty="0">
              <a:solidFill>
                <a:schemeClr val="tx1"/>
              </a:solidFill>
              <a:latin typeface="Arial" pitchFamily="34" charset="0"/>
              <a:ea typeface="+mn-ea"/>
              <a:cs typeface="Arial" pitchFamily="34" charset="0"/>
              <a:sym typeface="Verdana" charset="0"/>
            </a:endParaRPr>
          </a:p>
          <a:p>
            <a:pPr marL="795830" lvl="2" indent="-160729">
              <a:lnSpc>
                <a:spcPct val="90000"/>
              </a:lnSpc>
              <a:spcBef>
                <a:spcPts val="562"/>
              </a:spcBef>
              <a:buSzPct val="100000"/>
              <a:defRPr/>
            </a:pPr>
            <a:endParaRPr lang="en-US" sz="1969" dirty="0">
              <a:solidFill>
                <a:schemeClr val="tx1"/>
              </a:solidFill>
              <a:latin typeface="+mn-lt"/>
              <a:ea typeface="+mn-ea"/>
              <a:cs typeface="+mn-cs"/>
              <a:sym typeface="Verdana" charset="0"/>
            </a:endParaRPr>
          </a:p>
        </p:txBody>
      </p:sp>
    </p:spTree>
    <p:extLst>
      <p:ext uri="{BB962C8B-B14F-4D97-AF65-F5344CB8AC3E}">
        <p14:creationId xmlns:p14="http://schemas.microsoft.com/office/powerpoint/2010/main" val="211716200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7673</TotalTime>
  <Words>1053</Words>
  <Application>Microsoft Office PowerPoint</Application>
  <PresentationFormat>On-screen Show (4:3)</PresentationFormat>
  <Paragraphs>87</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Heiti SC Light</vt:lpstr>
      <vt:lpstr>Lucida Grande</vt:lpstr>
      <vt:lpstr>Verdana</vt:lpstr>
      <vt:lpstr>Wingdings</vt:lpstr>
      <vt:lpstr>White</vt:lpstr>
      <vt:lpstr>Semantic Model Workgroup</vt:lpstr>
      <vt:lpstr>Introduction</vt:lpstr>
      <vt:lpstr>Project Status – Current Projects</vt:lpstr>
      <vt:lpstr>PWG 3D Printing Job Ticket Efforts</vt:lpstr>
      <vt:lpstr>3D Print Service Efforts</vt:lpstr>
      <vt:lpstr>Other Issues and Next Steps</vt:lpstr>
      <vt:lpstr>More Info/How to participate</vt:lpstr>
    </vt:vector>
  </TitlesOfParts>
  <Manager/>
  <Company>IEEE ISTO Printer Working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April 2016</dc:title>
  <dc:subject/>
  <dc:creator>Smith Kennedy [HP Inc.]</dc:creator>
  <cp:keywords/>
  <dc:description/>
  <cp:lastModifiedBy>Reitz, Jeremy</cp:lastModifiedBy>
  <cp:revision>148</cp:revision>
  <cp:lastPrinted>2016-10-31T03:57:39Z</cp:lastPrinted>
  <dcterms:modified xsi:type="dcterms:W3CDTF">2016-11-02T17:39:02Z</dcterms:modified>
  <cp:category/>
</cp:coreProperties>
</file>