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sldIdLst>
    <p:sldId id="313" r:id="rId2"/>
    <p:sldId id="345" r:id="rId3"/>
    <p:sldId id="346" r:id="rId4"/>
    <p:sldId id="347" r:id="rId5"/>
    <p:sldId id="348" r:id="rId6"/>
    <p:sldId id="349" r:id="rId7"/>
    <p:sldId id="350" r:id="rId8"/>
  </p:sldIdLst>
  <p:sldSz cx="9144000" cy="6858000" type="screen4x3"/>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40640" marR="40640" indent="0" algn="l" defTabSz="914400" rtl="0" fontAlgn="auto" latinLnBrk="0" hangingPunct="0">
      <a:lnSpc>
        <a:spcPct val="100000"/>
      </a:lnSpc>
      <a:spcBef>
        <a:spcPts val="0"/>
      </a:spcBef>
      <a:spcAft>
        <a:spcPts val="0"/>
      </a:spcAft>
      <a:buClrTx/>
      <a:buSzTx/>
      <a:buFontTx/>
      <a:buNone/>
      <a:tabLst/>
      <a:defRPr kumimoji="0" sz="1600" b="0" i="0" u="none" strike="noStrike" cap="none" spc="0" normalizeH="0" baseline="0">
        <a:ln>
          <a:noFill/>
        </a:ln>
        <a:solidFill>
          <a:srgbClr val="000000"/>
        </a:solidFill>
        <a:effectLst/>
        <a:uFill>
          <a:solidFill>
            <a:srgbClr val="000000"/>
          </a:solidFill>
        </a:uFill>
        <a:latin typeface="Arial"/>
        <a:ea typeface="Arial"/>
        <a:cs typeface="Arial"/>
        <a:sym typeface="Arial"/>
      </a:defRPr>
    </a:lvl1pPr>
    <a:lvl2pPr marL="40640" marR="40640" indent="342900" algn="l" defTabSz="914400" rtl="0" fontAlgn="auto" latinLnBrk="0" hangingPunct="0">
      <a:lnSpc>
        <a:spcPct val="100000"/>
      </a:lnSpc>
      <a:spcBef>
        <a:spcPts val="0"/>
      </a:spcBef>
      <a:spcAft>
        <a:spcPts val="0"/>
      </a:spcAft>
      <a:buClrTx/>
      <a:buSzTx/>
      <a:buFontTx/>
      <a:buNone/>
      <a:tabLst/>
      <a:defRPr kumimoji="0" sz="1600" b="0" i="0" u="none" strike="noStrike" cap="none" spc="0" normalizeH="0" baseline="0">
        <a:ln>
          <a:noFill/>
        </a:ln>
        <a:solidFill>
          <a:srgbClr val="000000"/>
        </a:solidFill>
        <a:effectLst/>
        <a:uFill>
          <a:solidFill>
            <a:srgbClr val="000000"/>
          </a:solidFill>
        </a:uFill>
        <a:latin typeface="Arial"/>
        <a:ea typeface="Arial"/>
        <a:cs typeface="Arial"/>
        <a:sym typeface="Arial"/>
      </a:defRPr>
    </a:lvl2pPr>
    <a:lvl3pPr marL="40640" marR="40640" indent="685800" algn="l" defTabSz="914400" rtl="0" fontAlgn="auto" latinLnBrk="0" hangingPunct="0">
      <a:lnSpc>
        <a:spcPct val="100000"/>
      </a:lnSpc>
      <a:spcBef>
        <a:spcPts val="0"/>
      </a:spcBef>
      <a:spcAft>
        <a:spcPts val="0"/>
      </a:spcAft>
      <a:buClrTx/>
      <a:buSzTx/>
      <a:buFontTx/>
      <a:buNone/>
      <a:tabLst/>
      <a:defRPr kumimoji="0" sz="1600" b="0" i="0" u="none" strike="noStrike" cap="none" spc="0" normalizeH="0" baseline="0">
        <a:ln>
          <a:noFill/>
        </a:ln>
        <a:solidFill>
          <a:srgbClr val="000000"/>
        </a:solidFill>
        <a:effectLst/>
        <a:uFill>
          <a:solidFill>
            <a:srgbClr val="000000"/>
          </a:solidFill>
        </a:uFill>
        <a:latin typeface="Arial"/>
        <a:ea typeface="Arial"/>
        <a:cs typeface="Arial"/>
        <a:sym typeface="Arial"/>
      </a:defRPr>
    </a:lvl3pPr>
    <a:lvl4pPr marL="40640" marR="40640" indent="1028700" algn="l" defTabSz="914400" rtl="0" fontAlgn="auto" latinLnBrk="0" hangingPunct="0">
      <a:lnSpc>
        <a:spcPct val="100000"/>
      </a:lnSpc>
      <a:spcBef>
        <a:spcPts val="0"/>
      </a:spcBef>
      <a:spcAft>
        <a:spcPts val="0"/>
      </a:spcAft>
      <a:buClrTx/>
      <a:buSzTx/>
      <a:buFontTx/>
      <a:buNone/>
      <a:tabLst/>
      <a:defRPr kumimoji="0" sz="1600" b="0" i="0" u="none" strike="noStrike" cap="none" spc="0" normalizeH="0" baseline="0">
        <a:ln>
          <a:noFill/>
        </a:ln>
        <a:solidFill>
          <a:srgbClr val="000000"/>
        </a:solidFill>
        <a:effectLst/>
        <a:uFill>
          <a:solidFill>
            <a:srgbClr val="000000"/>
          </a:solidFill>
        </a:uFill>
        <a:latin typeface="Arial"/>
        <a:ea typeface="Arial"/>
        <a:cs typeface="Arial"/>
        <a:sym typeface="Arial"/>
      </a:defRPr>
    </a:lvl4pPr>
    <a:lvl5pPr marL="40640" marR="40640" indent="1371600" algn="l" defTabSz="914400" rtl="0" fontAlgn="auto" latinLnBrk="0" hangingPunct="0">
      <a:lnSpc>
        <a:spcPct val="100000"/>
      </a:lnSpc>
      <a:spcBef>
        <a:spcPts val="0"/>
      </a:spcBef>
      <a:spcAft>
        <a:spcPts val="0"/>
      </a:spcAft>
      <a:buClrTx/>
      <a:buSzTx/>
      <a:buFontTx/>
      <a:buNone/>
      <a:tabLst/>
      <a:defRPr kumimoji="0" sz="1600" b="0" i="0" u="none" strike="noStrike" cap="none" spc="0" normalizeH="0" baseline="0">
        <a:ln>
          <a:noFill/>
        </a:ln>
        <a:solidFill>
          <a:srgbClr val="000000"/>
        </a:solidFill>
        <a:effectLst/>
        <a:uFill>
          <a:solidFill>
            <a:srgbClr val="000000"/>
          </a:solidFill>
        </a:uFill>
        <a:latin typeface="Arial"/>
        <a:ea typeface="Arial"/>
        <a:cs typeface="Arial"/>
        <a:sym typeface="Arial"/>
      </a:defRPr>
    </a:lvl5pPr>
    <a:lvl6pPr marL="40640" marR="40640" indent="1714500" algn="l" defTabSz="914400" rtl="0" fontAlgn="auto" latinLnBrk="0" hangingPunct="0">
      <a:lnSpc>
        <a:spcPct val="100000"/>
      </a:lnSpc>
      <a:spcBef>
        <a:spcPts val="0"/>
      </a:spcBef>
      <a:spcAft>
        <a:spcPts val="0"/>
      </a:spcAft>
      <a:buClrTx/>
      <a:buSzTx/>
      <a:buFontTx/>
      <a:buNone/>
      <a:tabLst/>
      <a:defRPr kumimoji="0" sz="1600" b="0" i="0" u="none" strike="noStrike" cap="none" spc="0" normalizeH="0" baseline="0">
        <a:ln>
          <a:noFill/>
        </a:ln>
        <a:solidFill>
          <a:srgbClr val="000000"/>
        </a:solidFill>
        <a:effectLst/>
        <a:uFill>
          <a:solidFill>
            <a:srgbClr val="000000"/>
          </a:solidFill>
        </a:uFill>
        <a:latin typeface="Arial"/>
        <a:ea typeface="Arial"/>
        <a:cs typeface="Arial"/>
        <a:sym typeface="Arial"/>
      </a:defRPr>
    </a:lvl6pPr>
    <a:lvl7pPr marL="40640" marR="40640" indent="2057400" algn="l" defTabSz="914400" rtl="0" fontAlgn="auto" latinLnBrk="0" hangingPunct="0">
      <a:lnSpc>
        <a:spcPct val="100000"/>
      </a:lnSpc>
      <a:spcBef>
        <a:spcPts val="0"/>
      </a:spcBef>
      <a:spcAft>
        <a:spcPts val="0"/>
      </a:spcAft>
      <a:buClrTx/>
      <a:buSzTx/>
      <a:buFontTx/>
      <a:buNone/>
      <a:tabLst/>
      <a:defRPr kumimoji="0" sz="1600" b="0" i="0" u="none" strike="noStrike" cap="none" spc="0" normalizeH="0" baseline="0">
        <a:ln>
          <a:noFill/>
        </a:ln>
        <a:solidFill>
          <a:srgbClr val="000000"/>
        </a:solidFill>
        <a:effectLst/>
        <a:uFill>
          <a:solidFill>
            <a:srgbClr val="000000"/>
          </a:solidFill>
        </a:uFill>
        <a:latin typeface="Arial"/>
        <a:ea typeface="Arial"/>
        <a:cs typeface="Arial"/>
        <a:sym typeface="Arial"/>
      </a:defRPr>
    </a:lvl7pPr>
    <a:lvl8pPr marL="40640" marR="40640" indent="2400300" algn="l" defTabSz="914400" rtl="0" fontAlgn="auto" latinLnBrk="0" hangingPunct="0">
      <a:lnSpc>
        <a:spcPct val="100000"/>
      </a:lnSpc>
      <a:spcBef>
        <a:spcPts val="0"/>
      </a:spcBef>
      <a:spcAft>
        <a:spcPts val="0"/>
      </a:spcAft>
      <a:buClrTx/>
      <a:buSzTx/>
      <a:buFontTx/>
      <a:buNone/>
      <a:tabLst/>
      <a:defRPr kumimoji="0" sz="1600" b="0" i="0" u="none" strike="noStrike" cap="none" spc="0" normalizeH="0" baseline="0">
        <a:ln>
          <a:noFill/>
        </a:ln>
        <a:solidFill>
          <a:srgbClr val="000000"/>
        </a:solidFill>
        <a:effectLst/>
        <a:uFill>
          <a:solidFill>
            <a:srgbClr val="000000"/>
          </a:solidFill>
        </a:uFill>
        <a:latin typeface="Arial"/>
        <a:ea typeface="Arial"/>
        <a:cs typeface="Arial"/>
        <a:sym typeface="Arial"/>
      </a:defRPr>
    </a:lvl8pPr>
    <a:lvl9pPr marL="40640" marR="40640" indent="2743200" algn="l" defTabSz="914400" rtl="0" fontAlgn="auto" latinLnBrk="0" hangingPunct="0">
      <a:lnSpc>
        <a:spcPct val="100000"/>
      </a:lnSpc>
      <a:spcBef>
        <a:spcPts val="0"/>
      </a:spcBef>
      <a:spcAft>
        <a:spcPts val="0"/>
      </a:spcAft>
      <a:buClrTx/>
      <a:buSzTx/>
      <a:buFontTx/>
      <a:buNone/>
      <a:tabLst/>
      <a:defRPr kumimoji="0" sz="1600" b="0" i="0" u="none" strike="noStrike" cap="none" spc="0" normalizeH="0" baseline="0">
        <a:ln>
          <a:noFill/>
        </a:ln>
        <a:solidFill>
          <a:srgbClr val="000000"/>
        </a:solidFill>
        <a:effectLst/>
        <a:uFill>
          <a:solidFill>
            <a:srgbClr val="000000"/>
          </a:solidFill>
        </a:uFill>
        <a:latin typeface="Arial"/>
        <a:ea typeface="Arial"/>
        <a:cs typeface="Arial"/>
        <a:sym typeface="Arial"/>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000000"/>
        </p14:laserClr>
      </p:ext>
      <p:ext uri="{2FDB2607-1784-4EEB-B798-7EB5836EED8A}">
        <p14:showMediaCtrls xmlns:p14="http://schemas.microsoft.com/office/powerpoint/2010/main" val="1"/>
      </p:ext>
    </p:extLst>
  </p:showPr>
  <p:clrMru>
    <a:srgbClr val="F9F187"/>
    <a:srgbClr val="F9E7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8F44A2F1-9E1F-4B54-A3A2-5F16C0AD49E2}" styleName="">
    <a:tblBg/>
    <a:wholeTbl>
      <a:tcTxStyle b="off"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noFill/>
        </a:fill>
      </a:tcStyle>
    </a:wholeTbl>
    <a:band2H>
      <a:tcTxStyle/>
      <a:tcStyle>
        <a:tcBdr/>
        <a:fill>
          <a:solidFill>
            <a:srgbClr val="C5C7C9">
              <a:alpha val="30000"/>
            </a:srgbClr>
          </a:solidFill>
        </a:fill>
      </a:tcStyle>
    </a:band2H>
    <a:firstCol>
      <a:tcTxStyle b="off" i="off">
        <a:fontRef idx="minor">
          <a:srgbClr val="000000"/>
        </a:fontRef>
        <a:srgbClr val="000000"/>
      </a:tcTxStyle>
      <a:tcStyle>
        <a:tcBdr>
          <a:left>
            <a:ln w="28575"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000000">
              <a:alpha val="25000"/>
            </a:srgbClr>
          </a:solidFill>
        </a:fill>
      </a:tcStyle>
    </a:firstCol>
    <a:lastRow>
      <a:tcTxStyle b="off"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28575"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000000">
              <a:alpha val="25000"/>
            </a:srgbClr>
          </a:solidFill>
        </a:fill>
      </a:tcStyle>
    </a:lastRow>
    <a:firstRow>
      <a:tcTxStyle b="off"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28575"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000000">
              <a:alpha val="25000"/>
            </a:srgbClr>
          </a:solidFill>
        </a:fill>
      </a:tcStyle>
    </a:firstRow>
  </a:tblStyle>
  <a:tblStyle styleId="{C7B018BB-80A7-4F77-B60F-C8B233D01FF8}" styleName="">
    <a:tblBg/>
    <a:wholeTbl>
      <a:tcTxStyle>
        <a:font>
          <a:latin typeface="Helvetica Light"/>
          <a:ea typeface="Helvetica Light"/>
          <a:cs typeface="Helvetica Light"/>
        </a:font>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12700" cap="flat">
              <a:solidFill>
                <a:srgbClr val="B8B8B8"/>
              </a:solidFill>
              <a:prstDash val="solid"/>
              <a:miter lim="400000"/>
            </a:ln>
          </a:top>
          <a:bottom>
            <a:ln w="12700" cap="flat">
              <a:solidFill>
                <a:srgbClr val="B8B8B8"/>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wholeTbl>
    <a:band2H>
      <a:tcTxStyle/>
      <a:tcStyle>
        <a:tcBdr/>
        <a:fill>
          <a:solidFill>
            <a:srgbClr val="E1E0DA"/>
          </a:solidFill>
        </a:fill>
      </a:tcStyle>
    </a:band2H>
    <a:firstCol>
      <a:tcTxStyle b="on">
        <a:font>
          <a:latin typeface="Helvetica"/>
          <a:ea typeface="Helvetica"/>
          <a:cs typeface="Helvetica"/>
        </a:font>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rgbClr val="5AC831"/>
          </a:solidFill>
        </a:fill>
      </a:tcStyle>
    </a:firstCol>
    <a:lastRow>
      <a:tcTxStyle>
        <a:font>
          <a:latin typeface="Helvetica Light"/>
          <a:ea typeface="Helvetica Light"/>
          <a:cs typeface="Helvetica Light"/>
        </a:font>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25400" cap="flat">
              <a:solidFill>
                <a:srgbClr val="606060"/>
              </a:solidFill>
              <a:prstDash val="solid"/>
              <a:miter lim="400000"/>
            </a:ln>
          </a:top>
          <a:bottom>
            <a:ln w="12700" cap="flat">
              <a:solidFill>
                <a:srgbClr val="606060"/>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lastRow>
    <a:firstRow>
      <a:tcTxStyle b="on">
        <a:font>
          <a:latin typeface="Helvetica"/>
          <a:ea typeface="Helvetica"/>
          <a:cs typeface="Helvetica"/>
        </a:font>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chemeClr val="accent2"/>
          </a:solidFill>
        </a:fill>
      </a:tcStyle>
    </a:firstRow>
  </a:tblStyle>
  <a:tblStyle styleId="{EEE7283C-3CF3-47DC-8721-378D4A62B228}" styleName="">
    <a:tblBg/>
    <a:wholeTbl>
      <a:tcTxStyle>
        <a:font>
          <a:latin typeface="Helvetica Light"/>
          <a:ea typeface="Helvetica Light"/>
          <a:cs typeface="Helvetica Light"/>
        </a:font>
        <a:srgbClr val="000000"/>
      </a:tcTxStyle>
      <a:tcStyle>
        <a:tcBdr>
          <a:left>
            <a:ln w="12700" cap="flat">
              <a:solidFill>
                <a:srgbClr val="5D5D5D"/>
              </a:solidFill>
              <a:custDash>
                <a:ds d="200000" sp="200000"/>
              </a:custDash>
              <a:miter lim="400000"/>
            </a:ln>
          </a:left>
          <a:right>
            <a:ln w="12700" cap="flat">
              <a:solidFill>
                <a:srgbClr val="5D5D5D"/>
              </a:solidFill>
              <a:custDash>
                <a:ds d="200000" sp="200000"/>
              </a:custDash>
              <a:miter lim="400000"/>
            </a:ln>
          </a:right>
          <a:top>
            <a:ln w="12700" cap="flat">
              <a:solidFill>
                <a:srgbClr val="5D5D5D"/>
              </a:solidFill>
              <a:custDash>
                <a:ds d="200000" sp="200000"/>
              </a:custDash>
              <a:miter lim="400000"/>
            </a:ln>
          </a:top>
          <a:bottom>
            <a:ln w="12700" cap="flat">
              <a:solidFill>
                <a:srgbClr val="5D5D5D"/>
              </a:solidFill>
              <a:custDash>
                <a:ds d="200000" sp="200000"/>
              </a:custDash>
              <a:miter lim="400000"/>
            </a:ln>
          </a:bottom>
          <a:insideH>
            <a:ln w="12700" cap="flat">
              <a:solidFill>
                <a:srgbClr val="5D5D5D"/>
              </a:solidFill>
              <a:custDash>
                <a:ds d="200000" sp="200000"/>
              </a:custDash>
              <a:miter lim="400000"/>
            </a:ln>
          </a:insideH>
          <a:insideV>
            <a:ln w="12700" cap="flat">
              <a:solidFill>
                <a:srgbClr val="5D5D5D"/>
              </a:solidFill>
              <a:custDash>
                <a:ds d="200000" sp="200000"/>
              </a:custDash>
              <a:miter lim="400000"/>
            </a:ln>
          </a:insideV>
        </a:tcBdr>
        <a:fill>
          <a:solidFill>
            <a:srgbClr val="E6E3D7"/>
          </a:solidFill>
        </a:fill>
      </a:tcStyle>
    </a:wholeTbl>
    <a:band2H>
      <a:tcTxStyle/>
      <a:tcStyle>
        <a:tcBdr/>
        <a:fill>
          <a:solidFill>
            <a:srgbClr val="C3C2C2"/>
          </a:solidFill>
        </a:fill>
      </a:tcStyle>
    </a:band2H>
    <a:firstCol>
      <a:tcTxStyle b="on">
        <a:font>
          <a:latin typeface="Helvetica"/>
          <a:ea typeface="Helvetica"/>
          <a:cs typeface="Helvetica"/>
        </a:font>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909C99"/>
          </a:solidFill>
        </a:fill>
      </a:tcStyle>
    </a:firstCol>
    <a:lastRow>
      <a:tcTxStyle b="on">
        <a:font>
          <a:latin typeface="Helvetica"/>
          <a:ea typeface="Helvetica"/>
          <a:cs typeface="Helvetica"/>
        </a:font>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97764E"/>
          </a:solidFill>
        </a:fill>
      </a:tcStyle>
    </a:lastRow>
    <a:firstRow>
      <a:tcTxStyle b="on">
        <a:font>
          <a:latin typeface="Helvetica"/>
          <a:ea typeface="Helvetica"/>
          <a:cs typeface="Helvetica"/>
        </a:font>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97764E"/>
          </a:solidFill>
        </a:fill>
      </a:tcStyle>
    </a:firstRow>
  </a:tblStyle>
  <a:tblStyle styleId="{CF821DB8-F4EB-4A41-A1BA-3FCAFE7338EE}" styleName="">
    <a:tblBg/>
    <a:wholeTbl>
      <a:tcTxStyle>
        <a:font>
          <a:latin typeface="Helvetica Light"/>
          <a:ea typeface="Helvetica Light"/>
          <a:cs typeface="Helvetica Light"/>
        </a:font>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EBEBEB"/>
          </a:solidFill>
        </a:fill>
      </a:tcStyle>
    </a:wholeTbl>
    <a:band2H>
      <a:tcTxStyle/>
      <a:tcStyle>
        <a:tcBdr/>
        <a:fill>
          <a:solidFill>
            <a:srgbClr val="DCE5E6"/>
          </a:solidFill>
        </a:fill>
      </a:tcStyle>
    </a:band2H>
    <a:firstCol>
      <a:tcTxStyle b="on">
        <a:font>
          <a:latin typeface="Helvetica"/>
          <a:ea typeface="Helvetica"/>
          <a:cs typeface="Helvetica"/>
        </a:font>
        <a:srgbClr val="FFFFFF"/>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5E7790"/>
          </a:solidFill>
        </a:fill>
      </a:tcStyle>
    </a:firstCol>
    <a:lastRow>
      <a:tcTxStyle b="on">
        <a:font>
          <a:latin typeface="Helvetica"/>
          <a:ea typeface="Helvetica"/>
          <a:cs typeface="Helvetica"/>
        </a:font>
        <a:srgbClr val="FFFFFF"/>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5E7790"/>
          </a:solidFill>
        </a:fill>
      </a:tcStyle>
    </a:lastRow>
    <a:firstRow>
      <a:tcTxStyle b="on">
        <a:font>
          <a:latin typeface="Helvetica"/>
          <a:ea typeface="Helvetica"/>
          <a:cs typeface="Helvetica"/>
        </a:font>
        <a:srgbClr val="FFFFFF"/>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5E7790"/>
          </a:solidFill>
        </a:fill>
      </a:tcStyle>
    </a:firstRow>
  </a:tblStyle>
  <a:tblStyle styleId="{33BA23B1-9221-436E-865A-0063620EA4FD}" styleName="">
    <a:tblBg/>
    <a:wholeTbl>
      <a:tcTxStyle>
        <a:font>
          <a:latin typeface="Helvetica Light"/>
          <a:ea typeface="Helvetica Light"/>
          <a:cs typeface="Helvetica Light"/>
        </a:font>
        <a:srgbClr val="000000"/>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D0D1D2"/>
          </a:solidFill>
        </a:fill>
      </a:tcStyle>
    </a:wholeTbl>
    <a:band2H>
      <a:tcTxStyle/>
      <a:tcStyle>
        <a:tcBdr/>
        <a:fill>
          <a:solidFill>
            <a:srgbClr val="DEDEDF"/>
          </a:solidFill>
        </a:fill>
      </a:tcStyle>
    </a:band2H>
    <a:firstCol>
      <a:tcTxStyle b="on">
        <a:font>
          <a:latin typeface="Helvetica"/>
          <a:ea typeface="Helvetica"/>
          <a:cs typeface="Helvetica"/>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535761"/>
          </a:solidFill>
        </a:fill>
      </a:tcStyle>
    </a:firstCol>
    <a:lastRow>
      <a:tcTxStyle b="on">
        <a:font>
          <a:latin typeface="Helvetica"/>
          <a:ea typeface="Helvetica"/>
          <a:cs typeface="Helvetica"/>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909398"/>
          </a:solidFill>
        </a:fill>
      </a:tcStyle>
    </a:lastRow>
    <a:firstRow>
      <a:tcTxStyle b="on">
        <a:font>
          <a:latin typeface="Helvetica"/>
          <a:ea typeface="Helvetica"/>
          <a:cs typeface="Helvetica"/>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67C85"/>
          </a:solidFill>
        </a:fill>
      </a:tcStyle>
    </a:firstRow>
  </a:tblStyle>
  <a:tblStyle styleId="{2708684C-4D16-4618-839F-0558EEFCDFE6}" styleName="">
    <a:tblBg/>
    <a:wholeTbl>
      <a:tcTxStyle>
        <a:font>
          <a:latin typeface="Helvetica Light"/>
          <a:ea typeface="Helvetica Light"/>
          <a:cs typeface="Helvetica Light"/>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wholeTbl>
    <a:band2H>
      <a:tcTxStyle/>
      <a:tcStyle>
        <a:tcBdr/>
        <a:fill>
          <a:solidFill>
            <a:srgbClr val="EDEEEE"/>
          </a:solidFill>
        </a:fill>
      </a:tcStyle>
    </a:band2H>
    <a:firstCol>
      <a:tcTxStyle b="on">
        <a:font>
          <a:latin typeface="Helvetica"/>
          <a:ea typeface="Helvetica"/>
          <a:cs typeface="Helvetica"/>
        </a:font>
        <a:srgbClr val="000000"/>
      </a:tcTxStyle>
      <a:tcStyle>
        <a:tcBdr>
          <a:left>
            <a:ln w="12700" cap="flat">
              <a:noFill/>
              <a:miter lim="400000"/>
            </a:ln>
          </a:left>
          <a:right>
            <a:ln w="12700" cap="flat">
              <a:solidFill>
                <a:srgbClr val="000000"/>
              </a:solidFill>
              <a:prstDash val="solid"/>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Col>
    <a:lastRow>
      <a:tcTxStyle b="on">
        <a:font>
          <a:latin typeface="Helvetica"/>
          <a:ea typeface="Helvetica"/>
          <a:cs typeface="Helvetica"/>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prstDash val="solid"/>
              <a:miter lim="400000"/>
            </a:ln>
          </a:top>
          <a:bottom>
            <a:ln w="12700" cap="flat">
              <a:noFill/>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lastRow>
    <a:firstRow>
      <a:tcTxStyle b="on">
        <a:font>
          <a:latin typeface="Helvetica"/>
          <a:ea typeface="Helvetica"/>
          <a:cs typeface="Helvetica"/>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noFill/>
              <a:miter lim="400000"/>
            </a:ln>
          </a:top>
          <a:bottom>
            <a:ln w="12700" cap="flat">
              <a:solidFill>
                <a:srgbClr val="000000"/>
              </a:solidFill>
              <a:prstDash val="solid"/>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Row>
  </a:tblStyle>
  <a:tblStyle styleId="{4C3C2611-4C71-4FC5-86AE-919BDF0F9419}" styleName="">
    <a:tblBg/>
    <a:wholeTbl>
      <a:tcTxStyle>
        <a:font>
          <a:latin typeface="Helvetica Light"/>
          <a:ea typeface="Helvetica Light"/>
          <a:cs typeface="Helvetica Light"/>
        </a:font>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wholeTbl>
    <a:band2H>
      <a:tcTxStyle/>
      <a:tcStyle>
        <a:tcBdr/>
        <a:fill>
          <a:solidFill>
            <a:srgbClr val="E3E5E8"/>
          </a:solidFill>
        </a:fill>
      </a:tcStyle>
    </a:band2H>
    <a:firstCol>
      <a:tcTxStyle b="on">
        <a:font>
          <a:latin typeface="Helvetica"/>
          <a:ea typeface="Helvetica"/>
          <a:cs typeface="Helvetica"/>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398CCE"/>
          </a:solidFill>
        </a:fill>
      </a:tcStyle>
    </a:firstCol>
    <a:lastRow>
      <a:tcTxStyle>
        <a:font>
          <a:latin typeface="Helvetica Light"/>
          <a:ea typeface="Helvetica Light"/>
          <a:cs typeface="Helvetica Light"/>
        </a:font>
        <a:srgbClr val="000000"/>
      </a:tcTxStyle>
      <a:tcStyle>
        <a:tcBdr>
          <a:left>
            <a:ln w="12700" cap="flat">
              <a:noFill/>
              <a:miter lim="400000"/>
            </a:ln>
          </a:left>
          <a:right>
            <a:ln w="12700" cap="flat">
              <a:noFill/>
              <a:miter lim="400000"/>
            </a:ln>
          </a:right>
          <a:top>
            <a:ln w="12700" cap="flat">
              <a:solidFill>
                <a:srgbClr val="3797C6"/>
              </a:solidFill>
              <a:prstDash val="solid"/>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lastRow>
    <a:firstRow>
      <a:tcTxStyle b="on">
        <a:font>
          <a:latin typeface="Helvetica"/>
          <a:ea typeface="Helvetica"/>
          <a:cs typeface="Helvetica"/>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833"/>
    <p:restoredTop sz="94635"/>
  </p:normalViewPr>
  <p:slideViewPr>
    <p:cSldViewPr snapToGrid="0" snapToObjects="1">
      <p:cViewPr varScale="1">
        <p:scale>
          <a:sx n="95" d="100"/>
          <a:sy n="95" d="100"/>
        </p:scale>
        <p:origin x="1171" y="53"/>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65" name="Shape 65"/>
          <p:cNvSpPr>
            <a:spLocks noGrp="1" noRot="1" noChangeAspect="1"/>
          </p:cNvSpPr>
          <p:nvPr>
            <p:ph type="sldImg"/>
          </p:nvPr>
        </p:nvSpPr>
        <p:spPr>
          <a:xfrm>
            <a:off x="1143000" y="685800"/>
            <a:ext cx="4572000" cy="3429000"/>
          </a:xfrm>
          <a:prstGeom prst="rect">
            <a:avLst/>
          </a:prstGeom>
        </p:spPr>
        <p:txBody>
          <a:bodyPr/>
          <a:lstStyle/>
          <a:p>
            <a:endParaRPr/>
          </a:p>
        </p:txBody>
      </p:sp>
      <p:sp>
        <p:nvSpPr>
          <p:cNvPr id="66" name="Shape 66"/>
          <p:cNvSpPr>
            <a:spLocks noGrp="1"/>
          </p:cNvSpPr>
          <p:nvPr>
            <p:ph type="body" sz="quarter" idx="1"/>
          </p:nvPr>
        </p:nvSpPr>
        <p:spPr>
          <a:xfrm>
            <a:off x="914400" y="4343400"/>
            <a:ext cx="5029200" cy="4114800"/>
          </a:xfrm>
          <a:prstGeom prst="rect">
            <a:avLst/>
          </a:prstGeom>
        </p:spPr>
        <p:txBody>
          <a:bodyPr/>
          <a:lstStyle/>
          <a:p>
            <a:endParaRPr/>
          </a:p>
        </p:txBody>
      </p:sp>
    </p:spTree>
    <p:extLst>
      <p:ext uri="{BB962C8B-B14F-4D97-AF65-F5344CB8AC3E}">
        <p14:creationId xmlns:p14="http://schemas.microsoft.com/office/powerpoint/2010/main" val="1768995566"/>
      </p:ext>
    </p:extLst>
  </p:cSld>
  <p:clrMap bg1="lt1" tx1="dk1" bg2="lt2" tx2="dk2" accent1="accent1" accent2="accent2" accent3="accent3" accent4="accent4" accent5="accent5" accent6="accent6" hlink="hlink" folHlink="folHlink"/>
  <p:notesStyle>
    <a:lvl1pPr defTabSz="584200" latinLnBrk="0">
      <a:defRPr sz="1400">
        <a:latin typeface="Lucida Grande"/>
        <a:ea typeface="Lucida Grande"/>
        <a:cs typeface="Lucida Grande"/>
        <a:sym typeface="Lucida Grande"/>
      </a:defRPr>
    </a:lvl1pPr>
    <a:lvl2pPr indent="228600" defTabSz="584200" latinLnBrk="0">
      <a:defRPr sz="1400">
        <a:latin typeface="Lucida Grande"/>
        <a:ea typeface="Lucida Grande"/>
        <a:cs typeface="Lucida Grande"/>
        <a:sym typeface="Lucida Grande"/>
      </a:defRPr>
    </a:lvl2pPr>
    <a:lvl3pPr indent="457200" defTabSz="584200" latinLnBrk="0">
      <a:defRPr sz="1400">
        <a:latin typeface="Lucida Grande"/>
        <a:ea typeface="Lucida Grande"/>
        <a:cs typeface="Lucida Grande"/>
        <a:sym typeface="Lucida Grande"/>
      </a:defRPr>
    </a:lvl3pPr>
    <a:lvl4pPr indent="685800" defTabSz="584200" latinLnBrk="0">
      <a:defRPr sz="1400">
        <a:latin typeface="Lucida Grande"/>
        <a:ea typeface="Lucida Grande"/>
        <a:cs typeface="Lucida Grande"/>
        <a:sym typeface="Lucida Grande"/>
      </a:defRPr>
    </a:lvl4pPr>
    <a:lvl5pPr indent="914400" defTabSz="584200" latinLnBrk="0">
      <a:defRPr sz="1400">
        <a:latin typeface="Lucida Grande"/>
        <a:ea typeface="Lucida Grande"/>
        <a:cs typeface="Lucida Grande"/>
        <a:sym typeface="Lucida Grande"/>
      </a:defRPr>
    </a:lvl5pPr>
    <a:lvl6pPr indent="1143000" defTabSz="584200" latinLnBrk="0">
      <a:defRPr sz="1400">
        <a:latin typeface="Lucida Grande"/>
        <a:ea typeface="Lucida Grande"/>
        <a:cs typeface="Lucida Grande"/>
        <a:sym typeface="Lucida Grande"/>
      </a:defRPr>
    </a:lvl6pPr>
    <a:lvl7pPr indent="1371600" defTabSz="584200" latinLnBrk="0">
      <a:defRPr sz="1400">
        <a:latin typeface="Lucida Grande"/>
        <a:ea typeface="Lucida Grande"/>
        <a:cs typeface="Lucida Grande"/>
        <a:sym typeface="Lucida Grande"/>
      </a:defRPr>
    </a:lvl7pPr>
    <a:lvl8pPr indent="1600200" defTabSz="584200" latinLnBrk="0">
      <a:defRPr sz="1400">
        <a:latin typeface="Lucida Grande"/>
        <a:ea typeface="Lucida Grande"/>
        <a:cs typeface="Lucida Grande"/>
        <a:sym typeface="Lucida Grande"/>
      </a:defRPr>
    </a:lvl8pPr>
    <a:lvl9pPr indent="1828800" defTabSz="584200" latinLnBrk="0">
      <a:defRPr sz="1400">
        <a:latin typeface="Lucida Grande"/>
        <a:ea typeface="Lucida Grande"/>
        <a:cs typeface="Lucida Grande"/>
        <a:sym typeface="Lucida Grande"/>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baseline="0" dirty="0" smtClean="0"/>
          </a:p>
        </p:txBody>
      </p:sp>
      <p:sp>
        <p:nvSpPr>
          <p:cNvPr id="4" name="Slide Number Placeholder 3"/>
          <p:cNvSpPr>
            <a:spLocks noGrp="1"/>
          </p:cNvSpPr>
          <p:nvPr>
            <p:ph type="sldNum" sz="quarter" idx="10"/>
          </p:nvPr>
        </p:nvSpPr>
        <p:spPr>
          <a:xfrm>
            <a:off x="3884613" y="8685213"/>
            <a:ext cx="2971800" cy="457200"/>
          </a:xfrm>
          <a:prstGeom prst="rect">
            <a:avLst/>
          </a:prstGeom>
        </p:spPr>
        <p:txBody>
          <a:bodyPr/>
          <a:lstStyle/>
          <a:p>
            <a:pPr>
              <a:defRPr/>
            </a:pPr>
            <a:fld id="{2B8D173C-7274-4093-8330-C12E109DB9E2}" type="slidenum">
              <a:rPr lang="en-US" smtClean="0"/>
              <a:pPr>
                <a:defRPr/>
              </a:pPr>
              <a:t>2</a:t>
            </a:fld>
            <a:endParaRPr lang="en-US" dirty="0"/>
          </a:p>
        </p:txBody>
      </p:sp>
    </p:spTree>
    <p:extLst>
      <p:ext uri="{BB962C8B-B14F-4D97-AF65-F5344CB8AC3E}">
        <p14:creationId xmlns:p14="http://schemas.microsoft.com/office/powerpoint/2010/main" val="151502236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baseline="0" dirty="0" smtClean="0"/>
          </a:p>
        </p:txBody>
      </p:sp>
      <p:sp>
        <p:nvSpPr>
          <p:cNvPr id="4" name="Slide Number Placeholder 3"/>
          <p:cNvSpPr>
            <a:spLocks noGrp="1"/>
          </p:cNvSpPr>
          <p:nvPr>
            <p:ph type="sldNum" sz="quarter" idx="10"/>
          </p:nvPr>
        </p:nvSpPr>
        <p:spPr>
          <a:xfrm>
            <a:off x="3884613" y="8685213"/>
            <a:ext cx="2971800" cy="457200"/>
          </a:xfrm>
          <a:prstGeom prst="rect">
            <a:avLst/>
          </a:prstGeom>
        </p:spPr>
        <p:txBody>
          <a:bodyPr/>
          <a:lstStyle/>
          <a:p>
            <a:pPr>
              <a:defRPr/>
            </a:pPr>
            <a:fld id="{2B8D173C-7274-4093-8330-C12E109DB9E2}" type="slidenum">
              <a:rPr lang="en-US" smtClean="0"/>
              <a:pPr>
                <a:defRPr/>
              </a:pPr>
              <a:t>3</a:t>
            </a:fld>
            <a:endParaRPr lang="en-US" dirty="0"/>
          </a:p>
        </p:txBody>
      </p:sp>
    </p:spTree>
    <p:extLst>
      <p:ext uri="{BB962C8B-B14F-4D97-AF65-F5344CB8AC3E}">
        <p14:creationId xmlns:p14="http://schemas.microsoft.com/office/powerpoint/2010/main" val="2376505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baseline="0" dirty="0" smtClean="0"/>
          </a:p>
        </p:txBody>
      </p:sp>
      <p:sp>
        <p:nvSpPr>
          <p:cNvPr id="4" name="Slide Number Placeholder 3"/>
          <p:cNvSpPr>
            <a:spLocks noGrp="1"/>
          </p:cNvSpPr>
          <p:nvPr>
            <p:ph type="sldNum" sz="quarter" idx="10"/>
          </p:nvPr>
        </p:nvSpPr>
        <p:spPr>
          <a:xfrm>
            <a:off x="3884613" y="8685213"/>
            <a:ext cx="2971800" cy="457200"/>
          </a:xfrm>
          <a:prstGeom prst="rect">
            <a:avLst/>
          </a:prstGeom>
        </p:spPr>
        <p:txBody>
          <a:bodyPr/>
          <a:lstStyle/>
          <a:p>
            <a:pPr>
              <a:defRPr/>
            </a:pPr>
            <a:fld id="{2B8D173C-7274-4093-8330-C12E109DB9E2}" type="slidenum">
              <a:rPr lang="en-US" smtClean="0"/>
              <a:pPr>
                <a:defRPr/>
              </a:pPr>
              <a:t>4</a:t>
            </a:fld>
            <a:endParaRPr lang="en-US" dirty="0"/>
          </a:p>
        </p:txBody>
      </p:sp>
    </p:spTree>
    <p:extLst>
      <p:ext uri="{BB962C8B-B14F-4D97-AF65-F5344CB8AC3E}">
        <p14:creationId xmlns:p14="http://schemas.microsoft.com/office/powerpoint/2010/main" val="7060125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baseline="0" dirty="0" smtClean="0"/>
          </a:p>
        </p:txBody>
      </p:sp>
      <p:sp>
        <p:nvSpPr>
          <p:cNvPr id="4" name="Slide Number Placeholder 3"/>
          <p:cNvSpPr>
            <a:spLocks noGrp="1"/>
          </p:cNvSpPr>
          <p:nvPr>
            <p:ph type="sldNum" sz="quarter" idx="10"/>
          </p:nvPr>
        </p:nvSpPr>
        <p:spPr>
          <a:xfrm>
            <a:off x="3884613" y="8685213"/>
            <a:ext cx="2971800" cy="457200"/>
          </a:xfrm>
          <a:prstGeom prst="rect">
            <a:avLst/>
          </a:prstGeom>
        </p:spPr>
        <p:txBody>
          <a:bodyPr/>
          <a:lstStyle/>
          <a:p>
            <a:pPr>
              <a:defRPr/>
            </a:pPr>
            <a:fld id="{2B8D173C-7274-4093-8330-C12E109DB9E2}" type="slidenum">
              <a:rPr lang="en-US" smtClean="0"/>
              <a:pPr>
                <a:defRPr/>
              </a:pPr>
              <a:t>5</a:t>
            </a:fld>
            <a:endParaRPr lang="en-US" dirty="0"/>
          </a:p>
        </p:txBody>
      </p:sp>
    </p:spTree>
    <p:extLst>
      <p:ext uri="{BB962C8B-B14F-4D97-AF65-F5344CB8AC3E}">
        <p14:creationId xmlns:p14="http://schemas.microsoft.com/office/powerpoint/2010/main" val="113434014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baseline="0" dirty="0" smtClean="0"/>
          </a:p>
        </p:txBody>
      </p:sp>
      <p:sp>
        <p:nvSpPr>
          <p:cNvPr id="4" name="Slide Number Placeholder 3"/>
          <p:cNvSpPr>
            <a:spLocks noGrp="1"/>
          </p:cNvSpPr>
          <p:nvPr>
            <p:ph type="sldNum" sz="quarter" idx="10"/>
          </p:nvPr>
        </p:nvSpPr>
        <p:spPr>
          <a:xfrm>
            <a:off x="3884613" y="8685213"/>
            <a:ext cx="2971800" cy="457200"/>
          </a:xfrm>
          <a:prstGeom prst="rect">
            <a:avLst/>
          </a:prstGeom>
        </p:spPr>
        <p:txBody>
          <a:bodyPr/>
          <a:lstStyle/>
          <a:p>
            <a:pPr>
              <a:defRPr/>
            </a:pPr>
            <a:fld id="{2B8D173C-7274-4093-8330-C12E109DB9E2}" type="slidenum">
              <a:rPr lang="en-US" smtClean="0"/>
              <a:pPr>
                <a:defRPr/>
              </a:pPr>
              <a:t>6</a:t>
            </a:fld>
            <a:endParaRPr lang="en-US"/>
          </a:p>
        </p:txBody>
      </p:sp>
    </p:spTree>
    <p:extLst>
      <p:ext uri="{BB962C8B-B14F-4D97-AF65-F5344CB8AC3E}">
        <p14:creationId xmlns:p14="http://schemas.microsoft.com/office/powerpoint/2010/main" val="116771718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cSld name="Title">
    <p:spTree>
      <p:nvGrpSpPr>
        <p:cNvPr id="1" name=""/>
        <p:cNvGrpSpPr/>
        <p:nvPr/>
      </p:nvGrpSpPr>
      <p:grpSpPr>
        <a:xfrm>
          <a:off x="0" y="0"/>
          <a:ext cx="0" cy="0"/>
          <a:chOff x="0" y="0"/>
          <a:chExt cx="0" cy="0"/>
        </a:xfrm>
      </p:grpSpPr>
      <p:sp>
        <p:nvSpPr>
          <p:cNvPr id="16" name="Shape 16"/>
          <p:cNvSpPr/>
          <p:nvPr/>
        </p:nvSpPr>
        <p:spPr>
          <a:xfrm>
            <a:off x="0" y="6629400"/>
            <a:ext cx="9144000" cy="228600"/>
          </a:xfrm>
          <a:prstGeom prst="rect">
            <a:avLst/>
          </a:prstGeom>
          <a:solidFill>
            <a:srgbClr val="5D70B7"/>
          </a:solidFill>
          <a:ln>
            <a:miter lim="400000"/>
          </a:ln>
        </p:spPr>
        <p:txBody>
          <a:bodyPr lIns="50800" tIns="50800" rIns="50800" bIns="50800" anchor="ctr"/>
          <a:lstStyle/>
          <a:p>
            <a:endParaRPr/>
          </a:p>
        </p:txBody>
      </p:sp>
      <p:sp>
        <p:nvSpPr>
          <p:cNvPr id="17" name="Shape 17"/>
          <p:cNvSpPr/>
          <p:nvPr/>
        </p:nvSpPr>
        <p:spPr>
          <a:xfrm>
            <a:off x="419100" y="2565400"/>
            <a:ext cx="5912555" cy="520700"/>
          </a:xfrm>
          <a:prstGeom prst="rect">
            <a:avLst/>
          </a:prstGeom>
          <a:ln w="12700">
            <a:miter lim="400000"/>
          </a:ln>
          <a:extLst>
            <a:ext uri="{C572A759-6A51-4108-AA02-DFA0A04FC94B}">
              <ma14:wrappingTextBoxFlag xmlns:ma14="http://schemas.microsoft.com/office/mac/drawingml/2011/main" xmlns="" val="1"/>
            </a:ext>
          </a:extLst>
        </p:spPr>
        <p:txBody>
          <a:bodyPr wrap="none" lIns="0" tIns="0" rIns="0" bIns="0">
            <a:spAutoFit/>
          </a:bodyPr>
          <a:lstStyle>
            <a:lvl1pPr>
              <a:defRPr sz="3600" b="1">
                <a:solidFill>
                  <a:srgbClr val="5D70B7"/>
                </a:solidFill>
                <a:uFill>
                  <a:solidFill>
                    <a:srgbClr val="5D70B7"/>
                  </a:solidFill>
                </a:uFill>
              </a:defRPr>
            </a:lvl1pPr>
          </a:lstStyle>
          <a:p>
            <a:r>
              <a:t>The Printer Working Group</a:t>
            </a:r>
          </a:p>
        </p:txBody>
      </p:sp>
      <p:pic>
        <p:nvPicPr>
          <p:cNvPr id="18" name="pwg-transparency.png"/>
          <p:cNvPicPr>
            <a:picLocks noChangeAspect="1"/>
          </p:cNvPicPr>
          <p:nvPr/>
        </p:nvPicPr>
        <p:blipFill>
          <a:blip r:embed="rId2">
            <a:extLst/>
          </a:blip>
          <a:stretch>
            <a:fillRect/>
          </a:stretch>
        </p:blipFill>
        <p:spPr>
          <a:xfrm>
            <a:off x="457200" y="457200"/>
            <a:ext cx="1905000" cy="2068620"/>
          </a:xfrm>
          <a:prstGeom prst="rect">
            <a:avLst/>
          </a:prstGeom>
        </p:spPr>
      </p:pic>
      <p:sp>
        <p:nvSpPr>
          <p:cNvPr id="19" name="Shape 19"/>
          <p:cNvSpPr/>
          <p:nvPr/>
        </p:nvSpPr>
        <p:spPr>
          <a:xfrm>
            <a:off x="127000" y="6661796"/>
            <a:ext cx="8547100" cy="153888"/>
          </a:xfrm>
          <a:prstGeom prst="rect">
            <a:avLst/>
          </a:prstGeom>
          <a:ln w="12700">
            <a:miter lim="400000"/>
          </a:ln>
          <a:extLst>
            <a:ext uri="{C572A759-6A51-4108-AA02-DFA0A04FC94B}">
              <ma14:wrappingTextBoxFlag xmlns:ma14="http://schemas.microsoft.com/office/mac/drawingml/2011/main" xmlns="" val="1"/>
            </a:ext>
          </a:extLst>
        </p:spPr>
        <p:txBody>
          <a:bodyPr lIns="0" tIns="0" rIns="0" bIns="0" anchor="ctr">
            <a:spAutoFit/>
          </a:bodyPr>
          <a:lstStyle>
            <a:lvl1pPr>
              <a:buClr>
                <a:srgbClr val="000000"/>
              </a:buClr>
              <a:buFont typeface="Arial"/>
              <a:defRPr sz="1000">
                <a:solidFill>
                  <a:srgbClr val="FFFFFF"/>
                </a:solidFill>
                <a:uFill>
                  <a:solidFill>
                    <a:srgbClr val="FFFFFF"/>
                  </a:solidFill>
                </a:uFill>
              </a:defRPr>
            </a:lvl1pPr>
          </a:lstStyle>
          <a:p>
            <a:r>
              <a:rPr dirty="0"/>
              <a:t>Copyright © </a:t>
            </a:r>
            <a:r>
              <a:rPr dirty="0" smtClean="0"/>
              <a:t>201</a:t>
            </a:r>
            <a:r>
              <a:rPr lang="en-US" dirty="0" smtClean="0"/>
              <a:t>6</a:t>
            </a:r>
            <a:r>
              <a:rPr dirty="0" smtClean="0"/>
              <a:t> </a:t>
            </a:r>
            <a:r>
              <a:rPr dirty="0"/>
              <a:t>The Printer Working Group. All rights reserved. The IPP Everywhere and PWG logos are registered trademarks of the IEEE-ISTO.</a:t>
            </a:r>
          </a:p>
        </p:txBody>
      </p:sp>
      <p:sp>
        <p:nvSpPr>
          <p:cNvPr id="20" name="Shape 20"/>
          <p:cNvSpPr/>
          <p:nvPr/>
        </p:nvSpPr>
        <p:spPr>
          <a:xfrm>
            <a:off x="2311400" y="2374900"/>
            <a:ext cx="301635" cy="249430"/>
          </a:xfrm>
          <a:prstGeom prst="rect">
            <a:avLst/>
          </a:prstGeom>
          <a:ln w="12700">
            <a:miter lim="400000"/>
          </a:ln>
          <a:extLst>
            <a:ext uri="{C572A759-6A51-4108-AA02-DFA0A04FC94B}">
              <ma14:wrappingTextBoxFlag xmlns:ma14="http://schemas.microsoft.com/office/mac/drawingml/2011/main" xmlns="" val="1"/>
            </a:ext>
          </a:extLst>
        </p:spPr>
        <p:txBody>
          <a:bodyPr wrap="none" lIns="50800" tIns="50800" rIns="50800" bIns="50800">
            <a:spAutoFit/>
          </a:bodyPr>
          <a:lstStyle>
            <a:lvl1pPr>
              <a:defRPr sz="1100"/>
            </a:lvl1pPr>
          </a:lstStyle>
          <a:p>
            <a:r>
              <a:t>®</a:t>
            </a:r>
          </a:p>
        </p:txBody>
      </p:sp>
      <p:sp>
        <p:nvSpPr>
          <p:cNvPr id="21" name="Shape 21"/>
          <p:cNvSpPr>
            <a:spLocks noGrp="1"/>
          </p:cNvSpPr>
          <p:nvPr>
            <p:ph type="title"/>
          </p:nvPr>
        </p:nvSpPr>
        <p:spPr>
          <a:xfrm>
            <a:off x="457200" y="3187700"/>
            <a:ext cx="8229600" cy="1270000"/>
          </a:xfrm>
          <a:prstGeom prst="rect">
            <a:avLst/>
          </a:prstGeom>
        </p:spPr>
        <p:txBody>
          <a:bodyPr/>
          <a:lstStyle>
            <a:lvl1pPr>
              <a:defRPr>
                <a:solidFill>
                  <a:srgbClr val="000000"/>
                </a:solidFill>
                <a:uFill>
                  <a:solidFill>
                    <a:srgbClr val="000000"/>
                  </a:solidFill>
                </a:uFill>
              </a:defRPr>
            </a:lvl1pPr>
          </a:lstStyle>
          <a:p>
            <a:r>
              <a:t>Title Text</a:t>
            </a:r>
          </a:p>
        </p:txBody>
      </p:sp>
      <p:sp>
        <p:nvSpPr>
          <p:cNvPr id="22" name="Shape 22"/>
          <p:cNvSpPr>
            <a:spLocks noGrp="1"/>
          </p:cNvSpPr>
          <p:nvPr>
            <p:ph type="body" sz="half" idx="1"/>
          </p:nvPr>
        </p:nvSpPr>
        <p:spPr>
          <a:xfrm>
            <a:off x="457200" y="4445000"/>
            <a:ext cx="8229600" cy="2032000"/>
          </a:xfrm>
          <a:prstGeom prst="rect">
            <a:avLst/>
          </a:prstGeom>
        </p:spPr>
        <p:txBody>
          <a:bodyPr/>
          <a:lstStyle>
            <a:lvl1pPr marL="0" indent="0">
              <a:buSzTx/>
              <a:buNone/>
              <a:defRPr sz="2400"/>
            </a:lvl1pPr>
            <a:lvl2pPr marL="0" indent="0">
              <a:buSzTx/>
              <a:buNone/>
              <a:defRPr sz="2400"/>
            </a:lvl2pPr>
            <a:lvl3pPr marL="0" indent="0">
              <a:buSzTx/>
              <a:buNone/>
              <a:defRPr sz="2400"/>
            </a:lvl3pPr>
            <a:lvl4pPr marL="0" indent="0">
              <a:buSzTx/>
              <a:buNone/>
              <a:defRPr sz="2400"/>
            </a:lvl4pPr>
            <a:lvl5pPr marL="0" indent="0">
              <a:buSzTx/>
              <a:buNone/>
              <a:defRPr sz="2400"/>
            </a:lvl5pPr>
          </a:lstStyle>
          <a:p>
            <a:r>
              <a:t>Body Level One</a:t>
            </a:r>
          </a:p>
          <a:p>
            <a:pPr lvl="1"/>
            <a:r>
              <a:t>Body Level Two</a:t>
            </a:r>
          </a:p>
          <a:p>
            <a:pPr lvl="2"/>
            <a:r>
              <a:t>Body Level Three</a:t>
            </a:r>
          </a:p>
          <a:p>
            <a:pPr lvl="3"/>
            <a:r>
              <a:t>Body Level Four</a:t>
            </a:r>
          </a:p>
          <a:p>
            <a:pPr lvl="4"/>
            <a:r>
              <a:t>Body Level Five</a:t>
            </a:r>
          </a:p>
        </p:txBody>
      </p:sp>
      <p:sp>
        <p:nvSpPr>
          <p:cNvPr id="23" name="Shape 23"/>
          <p:cNvSpPr>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Box 1"/>
          <p:cNvSpPr txBox="1">
            <a:spLocks noGrp="1" noChangeArrowheads="1"/>
          </p:cNvSpPr>
          <p:nvPr>
            <p:ph type="sldNum" sz="quarter" idx="10"/>
          </p:nvPr>
        </p:nvSpPr>
        <p:spPr>
          <a:xfrm>
            <a:off x="8793897" y="6661795"/>
            <a:ext cx="157095" cy="153888"/>
          </a:xfrm>
          <a:ln/>
        </p:spPr>
        <p:txBody>
          <a:bodyPr/>
          <a:lstStyle>
            <a:lvl1pPr>
              <a:defRPr/>
            </a:lvl1pPr>
          </a:lstStyle>
          <a:p>
            <a:pPr>
              <a:defRPr/>
            </a:pPr>
            <a:fld id="{5B8D8183-25DD-4D1D-A67B-97BE19D0EF38}" type="slidenum">
              <a:rPr lang="en-US"/>
              <a:pPr>
                <a:defRPr/>
              </a:pPr>
              <a:t>‹#›</a:t>
            </a:fld>
            <a:endParaRPr lang="en-US"/>
          </a:p>
        </p:txBody>
      </p:sp>
    </p:spTree>
    <p:extLst>
      <p:ext uri="{BB962C8B-B14F-4D97-AF65-F5344CB8AC3E}">
        <p14:creationId xmlns:p14="http://schemas.microsoft.com/office/powerpoint/2010/main" val="597409838"/>
      </p:ext>
    </p:extLst>
  </p:cSld>
  <p:clrMapOvr>
    <a:masterClrMapping/>
  </p:clrMapOvr>
  <p:transition/>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Shape 2"/>
          <p:cNvSpPr/>
          <p:nvPr/>
        </p:nvSpPr>
        <p:spPr>
          <a:xfrm>
            <a:off x="0" y="0"/>
            <a:ext cx="9144000" cy="1143000"/>
          </a:xfrm>
          <a:prstGeom prst="rect">
            <a:avLst/>
          </a:prstGeom>
          <a:solidFill>
            <a:srgbClr val="5D70B7"/>
          </a:solidFill>
        </p:spPr>
        <p:txBody>
          <a:bodyPr lIns="50800" tIns="50800" rIns="50800" bIns="50800" anchor="ctr"/>
          <a:lstStyle/>
          <a:p>
            <a:endParaRPr/>
          </a:p>
        </p:txBody>
      </p:sp>
      <p:pic>
        <p:nvPicPr>
          <p:cNvPr id="3" name="pwg-4dark-bkgrnd-transparency.png"/>
          <p:cNvPicPr>
            <a:picLocks noChangeAspect="1"/>
          </p:cNvPicPr>
          <p:nvPr/>
        </p:nvPicPr>
        <p:blipFill>
          <a:blip r:embed="rId4">
            <a:extLst/>
          </a:blip>
          <a:stretch>
            <a:fillRect/>
          </a:stretch>
        </p:blipFill>
        <p:spPr>
          <a:xfrm>
            <a:off x="8166100" y="127000"/>
            <a:ext cx="851804" cy="889000"/>
          </a:xfrm>
          <a:prstGeom prst="rect">
            <a:avLst/>
          </a:prstGeom>
        </p:spPr>
      </p:pic>
      <p:sp>
        <p:nvSpPr>
          <p:cNvPr id="4" name="Shape 4"/>
          <p:cNvSpPr/>
          <p:nvPr/>
        </p:nvSpPr>
        <p:spPr>
          <a:xfrm>
            <a:off x="0" y="6629400"/>
            <a:ext cx="9144000" cy="228600"/>
          </a:xfrm>
          <a:prstGeom prst="rect">
            <a:avLst/>
          </a:prstGeom>
          <a:solidFill>
            <a:srgbClr val="5D70B7"/>
          </a:solidFill>
          <a:ln>
            <a:miter lim="400000"/>
          </a:ln>
        </p:spPr>
        <p:txBody>
          <a:bodyPr lIns="50800" tIns="50800" rIns="50800" bIns="50800" anchor="ctr"/>
          <a:lstStyle/>
          <a:p>
            <a:endParaRPr/>
          </a:p>
        </p:txBody>
      </p:sp>
      <p:sp>
        <p:nvSpPr>
          <p:cNvPr id="5" name="Shape 5"/>
          <p:cNvSpPr/>
          <p:nvPr/>
        </p:nvSpPr>
        <p:spPr>
          <a:xfrm>
            <a:off x="127000" y="6661796"/>
            <a:ext cx="8483600" cy="153888"/>
          </a:xfrm>
          <a:prstGeom prst="rect">
            <a:avLst/>
          </a:prstGeom>
          <a:ln w="12700">
            <a:miter lim="400000"/>
          </a:ln>
          <a:extLst>
            <a:ext uri="{C572A759-6A51-4108-AA02-DFA0A04FC94B}">
              <ma14:wrappingTextBoxFlag xmlns:ma14="http://schemas.microsoft.com/office/mac/drawingml/2011/main" xmlns="" val="1"/>
            </a:ext>
          </a:extLst>
        </p:spPr>
        <p:txBody>
          <a:bodyPr lIns="0" tIns="0" rIns="0" bIns="0" anchor="ctr">
            <a:spAutoFit/>
          </a:bodyPr>
          <a:lstStyle>
            <a:lvl1pPr>
              <a:buClr>
                <a:srgbClr val="000000"/>
              </a:buClr>
              <a:buFont typeface="Arial"/>
              <a:defRPr sz="1000">
                <a:solidFill>
                  <a:srgbClr val="FFFFFF"/>
                </a:solidFill>
                <a:uFill>
                  <a:solidFill>
                    <a:srgbClr val="FFFFFF"/>
                  </a:solidFill>
                </a:uFill>
              </a:defRPr>
            </a:lvl1pPr>
          </a:lstStyle>
          <a:p>
            <a:r>
              <a:rPr dirty="0"/>
              <a:t>Copyright © </a:t>
            </a:r>
            <a:r>
              <a:rPr dirty="0" smtClean="0"/>
              <a:t>201</a:t>
            </a:r>
            <a:r>
              <a:rPr lang="en-US" dirty="0" smtClean="0"/>
              <a:t>6</a:t>
            </a:r>
            <a:r>
              <a:rPr dirty="0" smtClean="0"/>
              <a:t> </a:t>
            </a:r>
            <a:r>
              <a:rPr dirty="0"/>
              <a:t>The Printer Working Group. All rights reserved. The IPP Everywhere and PWG logos are registered trademarks of the IEEE-ISTO.</a:t>
            </a:r>
          </a:p>
        </p:txBody>
      </p:sp>
      <p:sp>
        <p:nvSpPr>
          <p:cNvPr id="6" name="Shape 6"/>
          <p:cNvSpPr/>
          <p:nvPr/>
        </p:nvSpPr>
        <p:spPr>
          <a:xfrm>
            <a:off x="8813800" y="787400"/>
            <a:ext cx="245447" cy="175308"/>
          </a:xfrm>
          <a:prstGeom prst="rect">
            <a:avLst/>
          </a:prstGeom>
          <a:ln w="12700">
            <a:miter lim="400000"/>
          </a:ln>
          <a:extLst>
            <a:ext uri="{C572A759-6A51-4108-AA02-DFA0A04FC94B}">
              <ma14:wrappingTextBoxFlag xmlns:ma14="http://schemas.microsoft.com/office/mac/drawingml/2011/main" xmlns="" val="1"/>
            </a:ext>
          </a:extLst>
        </p:spPr>
        <p:txBody>
          <a:bodyPr wrap="none" lIns="50800" tIns="50800" rIns="50800" bIns="50800">
            <a:spAutoFit/>
          </a:bodyPr>
          <a:lstStyle>
            <a:lvl1pPr marL="57799" marR="57799" defTabSz="1295400">
              <a:defRPr sz="600"/>
            </a:lvl1pPr>
          </a:lstStyle>
          <a:p>
            <a:r>
              <a:t>®</a:t>
            </a:r>
          </a:p>
        </p:txBody>
      </p:sp>
      <p:sp>
        <p:nvSpPr>
          <p:cNvPr id="7" name="Shape 7"/>
          <p:cNvSpPr>
            <a:spLocks noGrp="1"/>
          </p:cNvSpPr>
          <p:nvPr>
            <p:ph type="title"/>
          </p:nvPr>
        </p:nvSpPr>
        <p:spPr>
          <a:xfrm>
            <a:off x="457200" y="46037"/>
            <a:ext cx="7569200" cy="1016001"/>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nchor="b"/>
          <a:lstStyle/>
          <a:p>
            <a:r>
              <a:t>Title Text</a:t>
            </a:r>
          </a:p>
        </p:txBody>
      </p:sp>
      <p:sp>
        <p:nvSpPr>
          <p:cNvPr id="8" name="Shape 8"/>
          <p:cNvSpPr>
            <a:spLocks noGrp="1"/>
          </p:cNvSpPr>
          <p:nvPr>
            <p:ph type="body" idx="1"/>
          </p:nvPr>
        </p:nvSpPr>
        <p:spPr>
          <a:xfrm>
            <a:off x="457200" y="1371600"/>
            <a:ext cx="8229600" cy="5257800"/>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normAutofit/>
          </a:bodyPr>
          <a:lstStyle>
            <a:lvl2pPr marL="783590" indent="-285750">
              <a:spcBef>
                <a:spcPts val="400"/>
              </a:spcBef>
              <a:defRPr sz="1800"/>
            </a:lvl2pPr>
            <a:lvl3pPr marL="1183639" indent="-228600">
              <a:defRPr sz="1800"/>
            </a:lvl3pPr>
            <a:lvl4pPr marL="1640839" indent="-228600">
              <a:spcBef>
                <a:spcPts val="300"/>
              </a:spcBef>
              <a:defRPr sz="1400"/>
            </a:lvl4pPr>
            <a:lvl5pPr marL="2098039" indent="-228600">
              <a:spcBef>
                <a:spcPts val="300"/>
              </a:spcBef>
              <a:defRPr sz="1400"/>
            </a:lvl5pPr>
          </a:lstStyle>
          <a:p>
            <a:r>
              <a:t>Body Level One</a:t>
            </a:r>
          </a:p>
          <a:p>
            <a:pPr lvl="1"/>
            <a:r>
              <a:t>Body Level Two</a:t>
            </a:r>
          </a:p>
          <a:p>
            <a:pPr lvl="2"/>
            <a:r>
              <a:t>Body Level Three</a:t>
            </a:r>
          </a:p>
          <a:p>
            <a:pPr lvl="3"/>
            <a:r>
              <a:t>Body Level Four</a:t>
            </a:r>
          </a:p>
          <a:p>
            <a:pPr lvl="4"/>
            <a:r>
              <a:t>Body Level Five</a:t>
            </a:r>
          </a:p>
        </p:txBody>
      </p:sp>
      <p:sp>
        <p:nvSpPr>
          <p:cNvPr id="9" name="Shape 9"/>
          <p:cNvSpPr>
            <a:spLocks noGrp="1"/>
          </p:cNvSpPr>
          <p:nvPr>
            <p:ph type="sldNum" sz="quarter" idx="2"/>
          </p:nvPr>
        </p:nvSpPr>
        <p:spPr>
          <a:xfrm>
            <a:off x="8795463" y="6670966"/>
            <a:ext cx="153963" cy="135546"/>
          </a:xfrm>
          <a:prstGeom prst="rect">
            <a:avLst/>
          </a:prstGeom>
          <a:ln w="12700">
            <a:miter lim="400000"/>
          </a:ln>
        </p:spPr>
        <p:txBody>
          <a:bodyPr wrap="none" lIns="0" tIns="0" rIns="0" bIns="0" anchor="ctr">
            <a:spAutoFit/>
          </a:bodyPr>
          <a:lstStyle>
            <a:lvl1pPr marL="0" marR="0" algn="ctr" defTabSz="584200">
              <a:defRPr sz="1000">
                <a:solidFill>
                  <a:srgbClr val="FFFFFF"/>
                </a:solidFill>
              </a:defRPr>
            </a:lvl1pPr>
          </a:lstStyle>
          <a:p>
            <a:fld id="{86CB4B4D-7CA3-9044-876B-883B54F8677D}" type="slidenum">
              <a:t>‹#›</a:t>
            </a:fld>
            <a:endParaRPr/>
          </a:p>
        </p:txBody>
      </p:sp>
    </p:spTree>
  </p:cSld>
  <p:clrMap bg1="lt1" tx1="dk1" bg2="lt2" tx2="dk2" accent1="accent1" accent2="accent2" accent3="accent3" accent4="accent4" accent5="accent5" accent6="accent6" hlink="hlink" folHlink="folHlink"/>
  <p:sldLayoutIdLst>
    <p:sldLayoutId id="2147483649" r:id="rId1"/>
    <p:sldLayoutId id="2147483652" r:id="rId2"/>
  </p:sldLayoutIdLst>
  <p:transition spd="med"/>
  <p:txStyles>
    <p:titleStyle>
      <a:lvl1pPr marL="40640" marR="40640" indent="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1pPr>
      <a:lvl2pPr marL="40640" marR="40640" indent="22860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2pPr>
      <a:lvl3pPr marL="40640" marR="40640" indent="45720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3pPr>
      <a:lvl4pPr marL="40640" marR="40640" indent="68580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4pPr>
      <a:lvl5pPr marL="40640" marR="40640" indent="91440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5pPr>
      <a:lvl6pPr marL="40640" marR="40640" indent="114300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6pPr>
      <a:lvl7pPr marL="40640" marR="40640" indent="137160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7pPr>
      <a:lvl8pPr marL="40640" marR="40640" indent="160020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8pPr>
      <a:lvl9pPr marL="40640" marR="40640" indent="182880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9pPr>
    </p:titleStyle>
    <p:bodyStyle>
      <a:lvl1pPr marL="383540" marR="40640" indent="-342900" algn="l" defTabSz="914400" rtl="0" latinLnBrk="0">
        <a:lnSpc>
          <a:spcPct val="100000"/>
        </a:lnSpc>
        <a:spcBef>
          <a:spcPts val="500"/>
        </a:spcBef>
        <a:spcAft>
          <a:spcPts val="0"/>
        </a:spcAft>
        <a:buClrTx/>
        <a:buSzPct val="100000"/>
        <a:buFontTx/>
        <a:buChar char="•"/>
        <a:tabLst/>
        <a:defRPr sz="2200" b="0" i="0" u="none" strike="noStrike" cap="none" spc="0" baseline="0">
          <a:ln>
            <a:noFill/>
          </a:ln>
          <a:solidFill>
            <a:srgbClr val="000000"/>
          </a:solidFill>
          <a:uFill>
            <a:solidFill>
              <a:srgbClr val="000000"/>
            </a:solidFill>
          </a:uFill>
          <a:latin typeface="+mn-lt"/>
          <a:ea typeface="+mn-ea"/>
          <a:cs typeface="+mn-cs"/>
          <a:sym typeface="Verdana"/>
        </a:defRPr>
      </a:lvl1pPr>
      <a:lvl2pPr marL="847089" marR="40640" indent="-349249" algn="l" defTabSz="914400" rtl="0" latinLnBrk="0">
        <a:lnSpc>
          <a:spcPct val="100000"/>
        </a:lnSpc>
        <a:spcBef>
          <a:spcPts val="500"/>
        </a:spcBef>
        <a:spcAft>
          <a:spcPts val="0"/>
        </a:spcAft>
        <a:buClrTx/>
        <a:buSzPct val="100000"/>
        <a:buFontTx/>
        <a:buChar char="•"/>
        <a:tabLst/>
        <a:defRPr sz="2200" b="0" i="0" u="none" strike="noStrike" cap="none" spc="0" baseline="0">
          <a:ln>
            <a:noFill/>
          </a:ln>
          <a:solidFill>
            <a:srgbClr val="000000"/>
          </a:solidFill>
          <a:uFill>
            <a:solidFill>
              <a:srgbClr val="000000"/>
            </a:solidFill>
          </a:uFill>
          <a:latin typeface="+mn-lt"/>
          <a:ea typeface="+mn-ea"/>
          <a:cs typeface="+mn-cs"/>
          <a:sym typeface="Verdana"/>
        </a:defRPr>
      </a:lvl2pPr>
      <a:lvl3pPr marL="1234439" marR="40640" indent="-279400" algn="l" defTabSz="914400" rtl="0" latinLnBrk="0">
        <a:lnSpc>
          <a:spcPct val="100000"/>
        </a:lnSpc>
        <a:spcBef>
          <a:spcPts val="500"/>
        </a:spcBef>
        <a:spcAft>
          <a:spcPts val="0"/>
        </a:spcAft>
        <a:buClrTx/>
        <a:buSzPct val="100000"/>
        <a:buFontTx/>
        <a:buChar char="•"/>
        <a:tabLst/>
        <a:defRPr sz="2200" b="0" i="0" u="none" strike="noStrike" cap="none" spc="0" baseline="0">
          <a:ln>
            <a:noFill/>
          </a:ln>
          <a:solidFill>
            <a:srgbClr val="000000"/>
          </a:solidFill>
          <a:uFill>
            <a:solidFill>
              <a:srgbClr val="000000"/>
            </a:solidFill>
          </a:uFill>
          <a:latin typeface="+mn-lt"/>
          <a:ea typeface="+mn-ea"/>
          <a:cs typeface="+mn-cs"/>
          <a:sym typeface="Verdana"/>
        </a:defRPr>
      </a:lvl3pPr>
      <a:lvl4pPr marL="1771468" marR="40640" indent="-359228" algn="l" defTabSz="914400" rtl="0" latinLnBrk="0">
        <a:lnSpc>
          <a:spcPct val="100000"/>
        </a:lnSpc>
        <a:spcBef>
          <a:spcPts val="500"/>
        </a:spcBef>
        <a:spcAft>
          <a:spcPts val="0"/>
        </a:spcAft>
        <a:buClrTx/>
        <a:buSzPct val="100000"/>
        <a:buFontTx/>
        <a:buChar char="•"/>
        <a:tabLst/>
        <a:defRPr sz="2200" b="0" i="0" u="none" strike="noStrike" cap="none" spc="0" baseline="0">
          <a:ln>
            <a:noFill/>
          </a:ln>
          <a:solidFill>
            <a:srgbClr val="000000"/>
          </a:solidFill>
          <a:uFill>
            <a:solidFill>
              <a:srgbClr val="000000"/>
            </a:solidFill>
          </a:uFill>
          <a:latin typeface="+mn-lt"/>
          <a:ea typeface="+mn-ea"/>
          <a:cs typeface="+mn-cs"/>
          <a:sym typeface="Verdana"/>
        </a:defRPr>
      </a:lvl4pPr>
      <a:lvl5pPr marL="2228668" marR="40640" indent="-359228" algn="l" defTabSz="914400" rtl="0" latinLnBrk="0">
        <a:lnSpc>
          <a:spcPct val="100000"/>
        </a:lnSpc>
        <a:spcBef>
          <a:spcPts val="500"/>
        </a:spcBef>
        <a:spcAft>
          <a:spcPts val="0"/>
        </a:spcAft>
        <a:buClrTx/>
        <a:buSzPct val="100000"/>
        <a:buFontTx/>
        <a:buChar char="•"/>
        <a:tabLst/>
        <a:defRPr sz="2200" b="0" i="0" u="none" strike="noStrike" cap="none" spc="0" baseline="0">
          <a:ln>
            <a:noFill/>
          </a:ln>
          <a:solidFill>
            <a:srgbClr val="000000"/>
          </a:solidFill>
          <a:uFill>
            <a:solidFill>
              <a:srgbClr val="000000"/>
            </a:solidFill>
          </a:uFill>
          <a:latin typeface="+mn-lt"/>
          <a:ea typeface="+mn-ea"/>
          <a:cs typeface="+mn-cs"/>
          <a:sym typeface="Verdana"/>
        </a:defRPr>
      </a:lvl5pPr>
      <a:lvl6pPr marL="2228668" marR="40640" indent="-359228" algn="l" defTabSz="914400" rtl="0" latinLnBrk="0">
        <a:lnSpc>
          <a:spcPct val="100000"/>
        </a:lnSpc>
        <a:spcBef>
          <a:spcPts val="500"/>
        </a:spcBef>
        <a:spcAft>
          <a:spcPts val="0"/>
        </a:spcAft>
        <a:buClrTx/>
        <a:buSzPct val="100000"/>
        <a:buFontTx/>
        <a:buChar char="•"/>
        <a:tabLst/>
        <a:defRPr sz="2200" b="0" i="0" u="none" strike="noStrike" cap="none" spc="0" baseline="0">
          <a:ln>
            <a:noFill/>
          </a:ln>
          <a:solidFill>
            <a:srgbClr val="000000"/>
          </a:solidFill>
          <a:uFill>
            <a:solidFill>
              <a:srgbClr val="000000"/>
            </a:solidFill>
          </a:uFill>
          <a:latin typeface="+mn-lt"/>
          <a:ea typeface="+mn-ea"/>
          <a:cs typeface="+mn-cs"/>
          <a:sym typeface="Verdana"/>
        </a:defRPr>
      </a:lvl6pPr>
      <a:lvl7pPr marL="2228668" marR="40640" indent="-359228" algn="l" defTabSz="914400" rtl="0" latinLnBrk="0">
        <a:lnSpc>
          <a:spcPct val="100000"/>
        </a:lnSpc>
        <a:spcBef>
          <a:spcPts val="500"/>
        </a:spcBef>
        <a:spcAft>
          <a:spcPts val="0"/>
        </a:spcAft>
        <a:buClrTx/>
        <a:buSzPct val="100000"/>
        <a:buFontTx/>
        <a:buChar char="•"/>
        <a:tabLst/>
        <a:defRPr sz="2200" b="0" i="0" u="none" strike="noStrike" cap="none" spc="0" baseline="0">
          <a:ln>
            <a:noFill/>
          </a:ln>
          <a:solidFill>
            <a:srgbClr val="000000"/>
          </a:solidFill>
          <a:uFill>
            <a:solidFill>
              <a:srgbClr val="000000"/>
            </a:solidFill>
          </a:uFill>
          <a:latin typeface="+mn-lt"/>
          <a:ea typeface="+mn-ea"/>
          <a:cs typeface="+mn-cs"/>
          <a:sym typeface="Verdana"/>
        </a:defRPr>
      </a:lvl7pPr>
      <a:lvl8pPr marL="2228668" marR="40640" indent="-359228" algn="l" defTabSz="914400" rtl="0" latinLnBrk="0">
        <a:lnSpc>
          <a:spcPct val="100000"/>
        </a:lnSpc>
        <a:spcBef>
          <a:spcPts val="500"/>
        </a:spcBef>
        <a:spcAft>
          <a:spcPts val="0"/>
        </a:spcAft>
        <a:buClrTx/>
        <a:buSzPct val="100000"/>
        <a:buFontTx/>
        <a:buChar char="•"/>
        <a:tabLst/>
        <a:defRPr sz="2200" b="0" i="0" u="none" strike="noStrike" cap="none" spc="0" baseline="0">
          <a:ln>
            <a:noFill/>
          </a:ln>
          <a:solidFill>
            <a:srgbClr val="000000"/>
          </a:solidFill>
          <a:uFill>
            <a:solidFill>
              <a:srgbClr val="000000"/>
            </a:solidFill>
          </a:uFill>
          <a:latin typeface="+mn-lt"/>
          <a:ea typeface="+mn-ea"/>
          <a:cs typeface="+mn-cs"/>
          <a:sym typeface="Verdana"/>
        </a:defRPr>
      </a:lvl8pPr>
      <a:lvl9pPr marL="2228668" marR="40640" indent="-359228" algn="l" defTabSz="914400" rtl="0" latinLnBrk="0">
        <a:lnSpc>
          <a:spcPct val="100000"/>
        </a:lnSpc>
        <a:spcBef>
          <a:spcPts val="500"/>
        </a:spcBef>
        <a:spcAft>
          <a:spcPts val="0"/>
        </a:spcAft>
        <a:buClrTx/>
        <a:buSzPct val="100000"/>
        <a:buFontTx/>
        <a:buChar char="•"/>
        <a:tabLst/>
        <a:defRPr sz="2200" b="0" i="0" u="none" strike="noStrike" cap="none" spc="0" baseline="0">
          <a:ln>
            <a:noFill/>
          </a:ln>
          <a:solidFill>
            <a:srgbClr val="000000"/>
          </a:solidFill>
          <a:uFill>
            <a:solidFill>
              <a:srgbClr val="000000"/>
            </a:solidFill>
          </a:uFill>
          <a:latin typeface="+mn-lt"/>
          <a:ea typeface="+mn-ea"/>
          <a:cs typeface="+mn-cs"/>
          <a:sym typeface="Verdana"/>
        </a:defRPr>
      </a:lvl9pPr>
    </p:bodyStyle>
    <p:otherStyle>
      <a:lvl1pPr marL="0" marR="0" indent="0" algn="ctr" defTabSz="584200" latinLnBrk="0">
        <a:lnSpc>
          <a:spcPct val="100000"/>
        </a:lnSpc>
        <a:spcBef>
          <a:spcPts val="0"/>
        </a:spcBef>
        <a:spcAft>
          <a:spcPts val="0"/>
        </a:spcAft>
        <a:buClrTx/>
        <a:buSzTx/>
        <a:buFontTx/>
        <a:buNone/>
        <a:tabLst/>
        <a:defRPr sz="1000" b="0" i="0" u="none" strike="noStrike" cap="none" spc="0" baseline="0">
          <a:ln>
            <a:noFill/>
          </a:ln>
          <a:solidFill>
            <a:schemeClr val="tx1"/>
          </a:solidFill>
          <a:uFill>
            <a:solidFill>
              <a:srgbClr val="000000"/>
            </a:solidFill>
          </a:uFill>
          <a:latin typeface="+mn-lt"/>
          <a:ea typeface="+mn-ea"/>
          <a:cs typeface="+mn-cs"/>
          <a:sym typeface="Arial"/>
        </a:defRPr>
      </a:lvl1pPr>
      <a:lvl2pPr marL="0" marR="0" indent="228600" algn="ctr" defTabSz="584200" latinLnBrk="0">
        <a:lnSpc>
          <a:spcPct val="100000"/>
        </a:lnSpc>
        <a:spcBef>
          <a:spcPts val="0"/>
        </a:spcBef>
        <a:spcAft>
          <a:spcPts val="0"/>
        </a:spcAft>
        <a:buClrTx/>
        <a:buSzTx/>
        <a:buFontTx/>
        <a:buNone/>
        <a:tabLst/>
        <a:defRPr sz="1000" b="0" i="0" u="none" strike="noStrike" cap="none" spc="0" baseline="0">
          <a:ln>
            <a:noFill/>
          </a:ln>
          <a:solidFill>
            <a:schemeClr val="tx1"/>
          </a:solidFill>
          <a:uFill>
            <a:solidFill>
              <a:srgbClr val="000000"/>
            </a:solidFill>
          </a:uFill>
          <a:latin typeface="+mn-lt"/>
          <a:ea typeface="+mn-ea"/>
          <a:cs typeface="+mn-cs"/>
          <a:sym typeface="Arial"/>
        </a:defRPr>
      </a:lvl2pPr>
      <a:lvl3pPr marL="0" marR="0" indent="457200" algn="ctr" defTabSz="584200" latinLnBrk="0">
        <a:lnSpc>
          <a:spcPct val="100000"/>
        </a:lnSpc>
        <a:spcBef>
          <a:spcPts val="0"/>
        </a:spcBef>
        <a:spcAft>
          <a:spcPts val="0"/>
        </a:spcAft>
        <a:buClrTx/>
        <a:buSzTx/>
        <a:buFontTx/>
        <a:buNone/>
        <a:tabLst/>
        <a:defRPr sz="1000" b="0" i="0" u="none" strike="noStrike" cap="none" spc="0" baseline="0">
          <a:ln>
            <a:noFill/>
          </a:ln>
          <a:solidFill>
            <a:schemeClr val="tx1"/>
          </a:solidFill>
          <a:uFill>
            <a:solidFill>
              <a:srgbClr val="000000"/>
            </a:solidFill>
          </a:uFill>
          <a:latin typeface="+mn-lt"/>
          <a:ea typeface="+mn-ea"/>
          <a:cs typeface="+mn-cs"/>
          <a:sym typeface="Arial"/>
        </a:defRPr>
      </a:lvl3pPr>
      <a:lvl4pPr marL="0" marR="0" indent="685800" algn="ctr" defTabSz="584200" latinLnBrk="0">
        <a:lnSpc>
          <a:spcPct val="100000"/>
        </a:lnSpc>
        <a:spcBef>
          <a:spcPts val="0"/>
        </a:spcBef>
        <a:spcAft>
          <a:spcPts val="0"/>
        </a:spcAft>
        <a:buClrTx/>
        <a:buSzTx/>
        <a:buFontTx/>
        <a:buNone/>
        <a:tabLst/>
        <a:defRPr sz="1000" b="0" i="0" u="none" strike="noStrike" cap="none" spc="0" baseline="0">
          <a:ln>
            <a:noFill/>
          </a:ln>
          <a:solidFill>
            <a:schemeClr val="tx1"/>
          </a:solidFill>
          <a:uFill>
            <a:solidFill>
              <a:srgbClr val="000000"/>
            </a:solidFill>
          </a:uFill>
          <a:latin typeface="+mn-lt"/>
          <a:ea typeface="+mn-ea"/>
          <a:cs typeface="+mn-cs"/>
          <a:sym typeface="Arial"/>
        </a:defRPr>
      </a:lvl4pPr>
      <a:lvl5pPr marL="0" marR="0" indent="914400" algn="ctr" defTabSz="584200" latinLnBrk="0">
        <a:lnSpc>
          <a:spcPct val="100000"/>
        </a:lnSpc>
        <a:spcBef>
          <a:spcPts val="0"/>
        </a:spcBef>
        <a:spcAft>
          <a:spcPts val="0"/>
        </a:spcAft>
        <a:buClrTx/>
        <a:buSzTx/>
        <a:buFontTx/>
        <a:buNone/>
        <a:tabLst/>
        <a:defRPr sz="1000" b="0" i="0" u="none" strike="noStrike" cap="none" spc="0" baseline="0">
          <a:ln>
            <a:noFill/>
          </a:ln>
          <a:solidFill>
            <a:schemeClr val="tx1"/>
          </a:solidFill>
          <a:uFill>
            <a:solidFill>
              <a:srgbClr val="000000"/>
            </a:solidFill>
          </a:uFill>
          <a:latin typeface="+mn-lt"/>
          <a:ea typeface="+mn-ea"/>
          <a:cs typeface="+mn-cs"/>
          <a:sym typeface="Arial"/>
        </a:defRPr>
      </a:lvl5pPr>
      <a:lvl6pPr marL="0" marR="0" indent="1143000" algn="ctr" defTabSz="584200" latinLnBrk="0">
        <a:lnSpc>
          <a:spcPct val="100000"/>
        </a:lnSpc>
        <a:spcBef>
          <a:spcPts val="0"/>
        </a:spcBef>
        <a:spcAft>
          <a:spcPts val="0"/>
        </a:spcAft>
        <a:buClrTx/>
        <a:buSzTx/>
        <a:buFontTx/>
        <a:buNone/>
        <a:tabLst/>
        <a:defRPr sz="1000" b="0" i="0" u="none" strike="noStrike" cap="none" spc="0" baseline="0">
          <a:ln>
            <a:noFill/>
          </a:ln>
          <a:solidFill>
            <a:schemeClr val="tx1"/>
          </a:solidFill>
          <a:uFill>
            <a:solidFill>
              <a:srgbClr val="000000"/>
            </a:solidFill>
          </a:uFill>
          <a:latin typeface="+mn-lt"/>
          <a:ea typeface="+mn-ea"/>
          <a:cs typeface="+mn-cs"/>
          <a:sym typeface="Arial"/>
        </a:defRPr>
      </a:lvl6pPr>
      <a:lvl7pPr marL="0" marR="0" indent="1371600" algn="ctr" defTabSz="584200" latinLnBrk="0">
        <a:lnSpc>
          <a:spcPct val="100000"/>
        </a:lnSpc>
        <a:spcBef>
          <a:spcPts val="0"/>
        </a:spcBef>
        <a:spcAft>
          <a:spcPts val="0"/>
        </a:spcAft>
        <a:buClrTx/>
        <a:buSzTx/>
        <a:buFontTx/>
        <a:buNone/>
        <a:tabLst/>
        <a:defRPr sz="1000" b="0" i="0" u="none" strike="noStrike" cap="none" spc="0" baseline="0">
          <a:ln>
            <a:noFill/>
          </a:ln>
          <a:solidFill>
            <a:schemeClr val="tx1"/>
          </a:solidFill>
          <a:uFill>
            <a:solidFill>
              <a:srgbClr val="000000"/>
            </a:solidFill>
          </a:uFill>
          <a:latin typeface="+mn-lt"/>
          <a:ea typeface="+mn-ea"/>
          <a:cs typeface="+mn-cs"/>
          <a:sym typeface="Arial"/>
        </a:defRPr>
      </a:lvl7pPr>
      <a:lvl8pPr marL="0" marR="0" indent="1600200" algn="ctr" defTabSz="584200" latinLnBrk="0">
        <a:lnSpc>
          <a:spcPct val="100000"/>
        </a:lnSpc>
        <a:spcBef>
          <a:spcPts val="0"/>
        </a:spcBef>
        <a:spcAft>
          <a:spcPts val="0"/>
        </a:spcAft>
        <a:buClrTx/>
        <a:buSzTx/>
        <a:buFontTx/>
        <a:buNone/>
        <a:tabLst/>
        <a:defRPr sz="1000" b="0" i="0" u="none" strike="noStrike" cap="none" spc="0" baseline="0">
          <a:ln>
            <a:noFill/>
          </a:ln>
          <a:solidFill>
            <a:schemeClr val="tx1"/>
          </a:solidFill>
          <a:uFill>
            <a:solidFill>
              <a:srgbClr val="000000"/>
            </a:solidFill>
          </a:uFill>
          <a:latin typeface="+mn-lt"/>
          <a:ea typeface="+mn-ea"/>
          <a:cs typeface="+mn-cs"/>
          <a:sym typeface="Arial"/>
        </a:defRPr>
      </a:lvl8pPr>
      <a:lvl9pPr marL="0" marR="0" indent="1828800" algn="ctr" defTabSz="584200" latinLnBrk="0">
        <a:lnSpc>
          <a:spcPct val="100000"/>
        </a:lnSpc>
        <a:spcBef>
          <a:spcPts val="0"/>
        </a:spcBef>
        <a:spcAft>
          <a:spcPts val="0"/>
        </a:spcAft>
        <a:buClrTx/>
        <a:buSzTx/>
        <a:buFontTx/>
        <a:buNone/>
        <a:tabLst/>
        <a:defRPr sz="1000" b="0" i="0" u="none" strike="noStrike" cap="none" spc="0" baseline="0">
          <a:ln>
            <a:noFill/>
          </a:ln>
          <a:solidFill>
            <a:schemeClr val="tx1"/>
          </a:solidFill>
          <a:uFill>
            <a:solidFill>
              <a:srgbClr val="000000"/>
            </a:solidFill>
          </a:uFill>
          <a:latin typeface="+mn-lt"/>
          <a:ea typeface="+mn-ea"/>
          <a:cs typeface="+mn-cs"/>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hyperlink" Target="https://github.com/istopwg/sm3" TargetMode="External"/><Relationship Id="rId5" Type="http://schemas.openxmlformats.org/officeDocument/2006/relationships/hyperlink" Target="ftp://ftp.pwg.org/pub/pwg/sm3/white/elements-IANA-registry-20160815.xlsx" TargetMode="External"/><Relationship Id="rId4" Type="http://schemas.openxmlformats.org/officeDocument/2006/relationships/hyperlink" Target="ftp://ftp.pwg.org/pub/pwg/sm3/wd/wd-smjdfmap10-20150604.pdf" TargetMode="Externa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hyperlink" Target="https://github.com/istopwg/sm3" TargetMode="Externa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www.pwg.org/mailman/listinfo/sm3" TargetMode="External"/><Relationship Id="rId2" Type="http://schemas.openxmlformats.org/officeDocument/2006/relationships/image" Target="../media/image3.png"/><Relationship Id="rId1" Type="http://schemas.openxmlformats.org/officeDocument/2006/relationships/slideLayout" Target="../slideLayouts/slideLayout2.xml"/><Relationship Id="rId5" Type="http://schemas.openxmlformats.org/officeDocument/2006/relationships/hyperlink" Target="https://ieee-isto.webex.com/ieee-isto/e.php?MTID=m123b376f8d9bdc7d9ff0ff43ed7d1610" TargetMode="External"/><Relationship Id="rId4" Type="http://schemas.openxmlformats.org/officeDocument/2006/relationships/hyperlink" Target="http://www.pwg.org/sm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5" name="Rectangle 5"/>
          <p:cNvSpPr>
            <a:spLocks noGrp="1" noChangeArrowheads="1"/>
          </p:cNvSpPr>
          <p:nvPr>
            <p:ph type="title"/>
          </p:nvPr>
        </p:nvSpPr>
        <p:spPr/>
        <p:txBody>
          <a:bodyPr lIns="50800" tIns="50800" rIns="116999" bIns="50800" anchor="b"/>
          <a:lstStyle/>
          <a:p>
            <a:pPr marL="40182"/>
            <a:r>
              <a:rPr lang="en-US" dirty="0" smtClean="0"/>
              <a:t>Semantic Model Workgroup</a:t>
            </a:r>
          </a:p>
        </p:txBody>
      </p:sp>
      <p:sp>
        <p:nvSpPr>
          <p:cNvPr id="7176" name="Rectangle 6"/>
          <p:cNvSpPr>
            <a:spLocks noGrp="1" noChangeArrowheads="1"/>
          </p:cNvSpPr>
          <p:nvPr>
            <p:ph type="body" sz="half" idx="1"/>
          </p:nvPr>
        </p:nvSpPr>
        <p:spPr/>
        <p:txBody>
          <a:bodyPr lIns="50800" tIns="50800" rIns="116999" bIns="50800"/>
          <a:lstStyle/>
          <a:p>
            <a:pPr marL="0" indent="0">
              <a:defRPr/>
            </a:pPr>
            <a:r>
              <a:rPr lang="en-US" dirty="0" smtClean="0">
                <a:sym typeface="Verdana" charset="0"/>
              </a:rPr>
              <a:t>Jeremy Reitz (Xerox</a:t>
            </a:r>
            <a:r>
              <a:rPr lang="en-US" dirty="0">
                <a:sym typeface="Verdana" charset="0"/>
              </a:rPr>
              <a:t>)</a:t>
            </a:r>
          </a:p>
        </p:txBody>
      </p:sp>
      <p:sp>
        <p:nvSpPr>
          <p:cNvPr id="7170" name="Slide Number Placeholder 3"/>
          <p:cNvSpPr>
            <a:spLocks noGrp="1"/>
          </p:cNvSpPr>
          <p:nvPr>
            <p:ph type="sldNum" sz="quarter" idx="2"/>
          </p:nvPr>
        </p:nvSpPr>
        <p:spPr>
          <a:noFill/>
        </p:spPr>
        <p:txBody>
          <a:bodyPr/>
          <a:lstStyle/>
          <a:p>
            <a:fld id="{0C1EBB93-B757-4D7E-8A88-67983E7D828E}" type="slidenum">
              <a:rPr lang="en-US" smtClean="0"/>
              <a:pPr/>
              <a:t>1</a:t>
            </a:fld>
            <a:endParaRPr lang="en-US" smtClean="0"/>
          </a:p>
        </p:txBody>
      </p:sp>
      <p:sp>
        <p:nvSpPr>
          <p:cNvPr id="7171" name="Rectangle 1"/>
          <p:cNvSpPr>
            <a:spLocks/>
          </p:cNvSpPr>
          <p:nvPr/>
        </p:nvSpPr>
        <p:spPr bwMode="auto">
          <a:xfrm>
            <a:off x="0" y="6625828"/>
            <a:ext cx="9144000" cy="232172"/>
          </a:xfrm>
          <a:prstGeom prst="rect">
            <a:avLst/>
          </a:prstGeom>
          <a:solidFill>
            <a:srgbClr val="4B5AA8"/>
          </a:solidFill>
          <a:ln w="9525">
            <a:noFill/>
            <a:miter lim="800000"/>
            <a:headEnd/>
            <a:tailEnd/>
          </a:ln>
        </p:spPr>
        <p:txBody>
          <a:bodyPr lIns="0" tIns="0" rIns="0" bIns="0"/>
          <a:lstStyle/>
          <a:p>
            <a:endParaRPr lang="en-US" sz="1125"/>
          </a:p>
        </p:txBody>
      </p:sp>
      <p:sp>
        <p:nvSpPr>
          <p:cNvPr id="7172" name="Rectangle 2"/>
          <p:cNvSpPr>
            <a:spLocks/>
          </p:cNvSpPr>
          <p:nvPr/>
        </p:nvSpPr>
        <p:spPr bwMode="auto">
          <a:xfrm>
            <a:off x="125016" y="6666012"/>
            <a:ext cx="8518922" cy="191988"/>
          </a:xfrm>
          <a:prstGeom prst="rect">
            <a:avLst/>
          </a:prstGeom>
          <a:noFill/>
          <a:ln w="12700">
            <a:noFill/>
            <a:miter lim="800000"/>
            <a:headEnd/>
            <a:tailEnd/>
          </a:ln>
        </p:spPr>
        <p:txBody>
          <a:bodyPr lIns="0" tIns="0" rIns="40640" bIns="0" anchor="ctr"/>
          <a:lstStyle/>
          <a:p>
            <a:pPr marL="40182"/>
            <a:r>
              <a:rPr lang="en-US" sz="984" dirty="0">
                <a:solidFill>
                  <a:srgbClr val="FFFFFF"/>
                </a:solidFill>
                <a:cs typeface="Arial" charset="0"/>
              </a:rPr>
              <a:t>Copyright © </a:t>
            </a:r>
            <a:r>
              <a:rPr lang="is-IS" sz="984" dirty="0">
                <a:solidFill>
                  <a:srgbClr val="FFFFFF"/>
                </a:solidFill>
                <a:cs typeface="Arial" charset="0"/>
              </a:rPr>
              <a:t>2016</a:t>
            </a:r>
            <a:r>
              <a:rPr lang="en-US" sz="984" dirty="0">
                <a:solidFill>
                  <a:srgbClr val="FFFFFF"/>
                </a:solidFill>
                <a:cs typeface="Arial" charset="0"/>
              </a:rPr>
              <a:t> The Printer Working Group. All rights reserved. The IPP Everywhere and PWG logos are trademarks of The Printer Working Group.</a:t>
            </a:r>
          </a:p>
        </p:txBody>
      </p:sp>
      <p:sp>
        <p:nvSpPr>
          <p:cNvPr id="7177" name="Text Box 7"/>
          <p:cNvSpPr txBox="1">
            <a:spLocks noChangeArrowheads="1"/>
          </p:cNvSpPr>
          <p:nvPr/>
        </p:nvSpPr>
        <p:spPr bwMode="auto">
          <a:xfrm>
            <a:off x="8796859" y="6666012"/>
            <a:ext cx="147340" cy="142875"/>
          </a:xfrm>
          <a:prstGeom prst="rect">
            <a:avLst/>
          </a:prstGeom>
          <a:noFill/>
          <a:ln w="12700">
            <a:noFill/>
            <a:miter lim="800000"/>
            <a:headEnd/>
            <a:tailEnd/>
          </a:ln>
        </p:spPr>
        <p:txBody>
          <a:bodyPr wrap="none" anchor="ctr"/>
          <a:lstStyle/>
          <a:p>
            <a:pPr algn="ctr"/>
            <a:fld id="{0D6B3469-68B8-4976-9561-F790C2DD4A77}" type="slidenum">
              <a:rPr lang="en-US" sz="984">
                <a:solidFill>
                  <a:srgbClr val="FFFFFF"/>
                </a:solidFill>
                <a:cs typeface="Arial" charset="0"/>
              </a:rPr>
              <a:pPr algn="ctr"/>
              <a:t>1</a:t>
            </a:fld>
            <a:endParaRPr lang="en-US" sz="984" dirty="0">
              <a:solidFill>
                <a:srgbClr val="FFFFFF"/>
              </a:solidFill>
              <a:cs typeface="Arial" charset="0"/>
            </a:endParaRPr>
          </a:p>
        </p:txBody>
      </p:sp>
    </p:spTree>
    <p:extLst>
      <p:ext uri="{BB962C8B-B14F-4D97-AF65-F5344CB8AC3E}">
        <p14:creationId xmlns:p14="http://schemas.microsoft.com/office/powerpoint/2010/main" val="937878385"/>
      </p:ext>
    </p:extLst>
  </p:cSld>
  <p:clrMapOvr>
    <a:masterClrMapping/>
  </p:clrMapOvr>
  <p:transition spd="med"/>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Number Placeholder 3"/>
          <p:cNvSpPr>
            <a:spLocks noGrp="1"/>
          </p:cNvSpPr>
          <p:nvPr>
            <p:ph type="sldNum" sz="quarter" idx="10"/>
          </p:nvPr>
        </p:nvSpPr>
        <p:spPr>
          <a:noFill/>
        </p:spPr>
        <p:txBody>
          <a:bodyPr/>
          <a:lstStyle/>
          <a:p>
            <a:fld id="{2061C281-3AEB-47B0-81F0-01245E8AB852}" type="slidenum">
              <a:rPr lang="en-US" smtClean="0"/>
              <a:pPr/>
              <a:t>2</a:t>
            </a:fld>
            <a:endParaRPr lang="en-US" dirty="0" smtClean="0"/>
          </a:p>
        </p:txBody>
      </p:sp>
      <p:sp>
        <p:nvSpPr>
          <p:cNvPr id="8195" name="Rectangle 1"/>
          <p:cNvSpPr>
            <a:spLocks/>
          </p:cNvSpPr>
          <p:nvPr/>
        </p:nvSpPr>
        <p:spPr bwMode="auto">
          <a:xfrm>
            <a:off x="0" y="0"/>
            <a:ext cx="9144000" cy="1143000"/>
          </a:xfrm>
          <a:prstGeom prst="rect">
            <a:avLst/>
          </a:prstGeom>
          <a:solidFill>
            <a:srgbClr val="4B5AA8"/>
          </a:solidFill>
          <a:ln w="9525">
            <a:noFill/>
            <a:round/>
            <a:headEnd/>
            <a:tailEnd/>
          </a:ln>
        </p:spPr>
        <p:txBody>
          <a:bodyPr lIns="0" tIns="0" rIns="0" bIns="0"/>
          <a:lstStyle/>
          <a:p>
            <a:endParaRPr lang="en-US" sz="1125" dirty="0"/>
          </a:p>
        </p:txBody>
      </p:sp>
      <p:pic>
        <p:nvPicPr>
          <p:cNvPr id="8196" name="Picture 2"/>
          <p:cNvPicPr>
            <a:picLocks noChangeAspect="1" noChangeArrowheads="1"/>
          </p:cNvPicPr>
          <p:nvPr/>
        </p:nvPicPr>
        <p:blipFill>
          <a:blip r:embed="rId3" cstate="print"/>
          <a:srcRect/>
          <a:stretch>
            <a:fillRect/>
          </a:stretch>
        </p:blipFill>
        <p:spPr bwMode="auto">
          <a:xfrm>
            <a:off x="8161735" y="125016"/>
            <a:ext cx="855018" cy="892969"/>
          </a:xfrm>
          <a:prstGeom prst="rect">
            <a:avLst/>
          </a:prstGeom>
          <a:noFill/>
          <a:ln w="9525">
            <a:noFill/>
            <a:round/>
            <a:headEnd/>
            <a:tailEnd/>
          </a:ln>
        </p:spPr>
      </p:pic>
      <p:sp>
        <p:nvSpPr>
          <p:cNvPr id="8197" name="Rectangle 3"/>
          <p:cNvSpPr>
            <a:spLocks/>
          </p:cNvSpPr>
          <p:nvPr/>
        </p:nvSpPr>
        <p:spPr bwMode="auto">
          <a:xfrm>
            <a:off x="0" y="6625828"/>
            <a:ext cx="9144000" cy="232172"/>
          </a:xfrm>
          <a:prstGeom prst="rect">
            <a:avLst/>
          </a:prstGeom>
          <a:solidFill>
            <a:srgbClr val="4B5AA8"/>
          </a:solidFill>
          <a:ln w="9525">
            <a:noFill/>
            <a:miter lim="800000"/>
            <a:headEnd/>
            <a:tailEnd/>
          </a:ln>
        </p:spPr>
        <p:txBody>
          <a:bodyPr lIns="0" tIns="0" rIns="0" bIns="0"/>
          <a:lstStyle/>
          <a:p>
            <a:endParaRPr lang="en-US" sz="1125" dirty="0"/>
          </a:p>
        </p:txBody>
      </p:sp>
      <p:sp>
        <p:nvSpPr>
          <p:cNvPr id="8198" name="Rectangle 4"/>
          <p:cNvSpPr>
            <a:spLocks/>
          </p:cNvSpPr>
          <p:nvPr/>
        </p:nvSpPr>
        <p:spPr bwMode="auto">
          <a:xfrm>
            <a:off x="125016" y="6643688"/>
            <a:ext cx="8679656" cy="165199"/>
          </a:xfrm>
          <a:prstGeom prst="rect">
            <a:avLst/>
          </a:prstGeom>
          <a:noFill/>
          <a:ln w="12700">
            <a:noFill/>
            <a:miter lim="800000"/>
            <a:headEnd/>
            <a:tailEnd/>
          </a:ln>
        </p:spPr>
        <p:txBody>
          <a:bodyPr lIns="0" tIns="0" rIns="40640" bIns="0" anchor="ctr"/>
          <a:lstStyle/>
          <a:p>
            <a:pPr marL="40182"/>
            <a:r>
              <a:rPr lang="en-US" sz="984" dirty="0">
                <a:solidFill>
                  <a:srgbClr val="FFFFFF"/>
                </a:solidFill>
                <a:cs typeface="Arial" charset="0"/>
              </a:rPr>
              <a:t>Copyright © </a:t>
            </a:r>
            <a:r>
              <a:rPr lang="is-IS" sz="984" dirty="0">
                <a:solidFill>
                  <a:srgbClr val="FFFFFF"/>
                </a:solidFill>
                <a:cs typeface="Arial" charset="0"/>
              </a:rPr>
              <a:t>2016</a:t>
            </a:r>
            <a:r>
              <a:rPr lang="en-US" sz="984" dirty="0">
                <a:solidFill>
                  <a:srgbClr val="FFFFFF"/>
                </a:solidFill>
                <a:cs typeface="Arial" charset="0"/>
              </a:rPr>
              <a:t> The Printer Working Group. All rights reserved. The IPP Everywhere and PWG logos are trademarks of The Printer Working Group</a:t>
            </a:r>
          </a:p>
        </p:txBody>
      </p:sp>
      <p:sp>
        <p:nvSpPr>
          <p:cNvPr id="8199" name="Rectangle 5"/>
          <p:cNvSpPr>
            <a:spLocks noGrp="1" noChangeArrowheads="1"/>
          </p:cNvSpPr>
          <p:nvPr>
            <p:ph type="title"/>
          </p:nvPr>
        </p:nvSpPr>
        <p:spPr/>
        <p:txBody>
          <a:bodyPr lIns="50800" tIns="50800" rIns="116999" bIns="50800" anchor="b"/>
          <a:lstStyle/>
          <a:p>
            <a:pPr marL="40182"/>
            <a:r>
              <a:rPr lang="en-US" dirty="0" smtClean="0"/>
              <a:t>Introduction</a:t>
            </a:r>
          </a:p>
        </p:txBody>
      </p:sp>
      <p:sp>
        <p:nvSpPr>
          <p:cNvPr id="8200" name="Text Box 7"/>
          <p:cNvSpPr txBox="1">
            <a:spLocks noChangeArrowheads="1"/>
          </p:cNvSpPr>
          <p:nvPr/>
        </p:nvSpPr>
        <p:spPr bwMode="auto">
          <a:xfrm>
            <a:off x="8796859" y="6666012"/>
            <a:ext cx="147340" cy="142875"/>
          </a:xfrm>
          <a:prstGeom prst="rect">
            <a:avLst/>
          </a:prstGeom>
          <a:noFill/>
          <a:ln w="12700">
            <a:noFill/>
            <a:miter lim="800000"/>
            <a:headEnd/>
            <a:tailEnd/>
          </a:ln>
        </p:spPr>
        <p:txBody>
          <a:bodyPr wrap="none" anchor="ctr"/>
          <a:lstStyle/>
          <a:p>
            <a:pPr algn="ctr"/>
            <a:fld id="{50554D56-192E-4979-8F0A-00E338EE376D}" type="slidenum">
              <a:rPr lang="en-US" sz="984">
                <a:solidFill>
                  <a:srgbClr val="FFFFFF"/>
                </a:solidFill>
                <a:cs typeface="Arial" charset="0"/>
              </a:rPr>
              <a:pPr algn="ctr"/>
              <a:t>2</a:t>
            </a:fld>
            <a:endParaRPr lang="en-US" sz="984" dirty="0">
              <a:solidFill>
                <a:srgbClr val="FFFFFF"/>
              </a:solidFill>
              <a:cs typeface="Arial" charset="0"/>
            </a:endParaRPr>
          </a:p>
        </p:txBody>
      </p:sp>
      <p:sp>
        <p:nvSpPr>
          <p:cNvPr id="11" name="Rectangle 3"/>
          <p:cNvSpPr>
            <a:spLocks noGrp="1" noChangeArrowheads="1"/>
          </p:cNvSpPr>
          <p:nvPr>
            <p:ph idx="1"/>
          </p:nvPr>
        </p:nvSpPr>
        <p:spPr>
          <a:xfrm>
            <a:off x="0" y="1112437"/>
            <a:ext cx="8965406" cy="5513391"/>
          </a:xfrm>
          <a:ln w="9525"/>
        </p:spPr>
        <p:txBody>
          <a:bodyPr wrap="square">
            <a:normAutofit/>
          </a:bodyPr>
          <a:lstStyle/>
          <a:p>
            <a:pPr algn="just"/>
            <a:r>
              <a:rPr lang="en-US" sz="1969" dirty="0">
                <a:sym typeface="Verdana" charset="0"/>
              </a:rPr>
              <a:t>The current Semantic Model workgroup is the latest in a series of PWG workgroups documenting and maintaining the Hard Copy Imaging System model. </a:t>
            </a:r>
          </a:p>
          <a:p>
            <a:pPr algn="just"/>
            <a:endParaRPr lang="en-US" sz="1969" dirty="0">
              <a:sym typeface="Verdana" charset="0"/>
            </a:endParaRPr>
          </a:p>
          <a:p>
            <a:pPr algn="just"/>
            <a:r>
              <a:rPr lang="en-US" sz="1969" dirty="0">
                <a:sym typeface="Verdana" charset="0"/>
              </a:rPr>
              <a:t>This model defines the semantic elements that constitute the imaging services and subunits of a network connected Imaging System, and the actions that </a:t>
            </a:r>
            <a:r>
              <a:rPr lang="en-US" sz="1969" dirty="0"/>
              <a:t>operate on the objects and elements of the model, independent of a specific protocol or network environment.</a:t>
            </a:r>
          </a:p>
          <a:p>
            <a:pPr algn="just"/>
            <a:endParaRPr lang="en-US" sz="1969" dirty="0"/>
          </a:p>
          <a:p>
            <a:pPr algn="just"/>
            <a:r>
              <a:rPr lang="en-US" sz="1969" dirty="0"/>
              <a:t>By the current workgroup charter, the primary function of the workgroup is to keep the model updated with additions and changes developed by other PWG workgroups, to make the model documentation accessible without the need for special software, and to provided for the review and approval of model updates by the PWG membership.</a:t>
            </a:r>
          </a:p>
        </p:txBody>
      </p:sp>
    </p:spTree>
    <p:extLst>
      <p:ext uri="{BB962C8B-B14F-4D97-AF65-F5344CB8AC3E}">
        <p14:creationId xmlns:p14="http://schemas.microsoft.com/office/powerpoint/2010/main" val="1181097541"/>
      </p:ext>
    </p:extLst>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Number Placeholder 3"/>
          <p:cNvSpPr>
            <a:spLocks noGrp="1"/>
          </p:cNvSpPr>
          <p:nvPr>
            <p:ph type="sldNum" sz="quarter" idx="10"/>
          </p:nvPr>
        </p:nvSpPr>
        <p:spPr>
          <a:noFill/>
        </p:spPr>
        <p:txBody>
          <a:bodyPr/>
          <a:lstStyle/>
          <a:p>
            <a:fld id="{2061C281-3AEB-47B0-81F0-01245E8AB852}" type="slidenum">
              <a:rPr lang="en-US" smtClean="0"/>
              <a:pPr/>
              <a:t>3</a:t>
            </a:fld>
            <a:endParaRPr lang="en-US" dirty="0" smtClean="0"/>
          </a:p>
        </p:txBody>
      </p:sp>
      <p:sp>
        <p:nvSpPr>
          <p:cNvPr id="8195" name="Rectangle 1"/>
          <p:cNvSpPr>
            <a:spLocks/>
          </p:cNvSpPr>
          <p:nvPr/>
        </p:nvSpPr>
        <p:spPr bwMode="auto">
          <a:xfrm>
            <a:off x="0" y="0"/>
            <a:ext cx="9144000" cy="1143000"/>
          </a:xfrm>
          <a:prstGeom prst="rect">
            <a:avLst/>
          </a:prstGeom>
          <a:solidFill>
            <a:srgbClr val="4B5AA8"/>
          </a:solidFill>
          <a:ln w="9525">
            <a:noFill/>
            <a:round/>
            <a:headEnd/>
            <a:tailEnd/>
          </a:ln>
        </p:spPr>
        <p:txBody>
          <a:bodyPr lIns="0" tIns="0" rIns="0" bIns="0"/>
          <a:lstStyle/>
          <a:p>
            <a:endParaRPr lang="en-US" sz="1125" dirty="0"/>
          </a:p>
        </p:txBody>
      </p:sp>
      <p:pic>
        <p:nvPicPr>
          <p:cNvPr id="8196" name="Picture 2"/>
          <p:cNvPicPr>
            <a:picLocks noChangeAspect="1" noChangeArrowheads="1"/>
          </p:cNvPicPr>
          <p:nvPr/>
        </p:nvPicPr>
        <p:blipFill>
          <a:blip r:embed="rId3" cstate="print"/>
          <a:srcRect/>
          <a:stretch>
            <a:fillRect/>
          </a:stretch>
        </p:blipFill>
        <p:spPr bwMode="auto">
          <a:xfrm>
            <a:off x="8161735" y="125016"/>
            <a:ext cx="855018" cy="892969"/>
          </a:xfrm>
          <a:prstGeom prst="rect">
            <a:avLst/>
          </a:prstGeom>
          <a:noFill/>
          <a:ln w="9525">
            <a:noFill/>
            <a:round/>
            <a:headEnd/>
            <a:tailEnd/>
          </a:ln>
        </p:spPr>
      </p:pic>
      <p:sp>
        <p:nvSpPr>
          <p:cNvPr id="8197" name="Rectangle 3"/>
          <p:cNvSpPr>
            <a:spLocks/>
          </p:cNvSpPr>
          <p:nvPr/>
        </p:nvSpPr>
        <p:spPr bwMode="auto">
          <a:xfrm>
            <a:off x="0" y="6625828"/>
            <a:ext cx="9144000" cy="232172"/>
          </a:xfrm>
          <a:prstGeom prst="rect">
            <a:avLst/>
          </a:prstGeom>
          <a:solidFill>
            <a:srgbClr val="4B5AA8"/>
          </a:solidFill>
          <a:ln w="9525">
            <a:noFill/>
            <a:miter lim="800000"/>
            <a:headEnd/>
            <a:tailEnd/>
          </a:ln>
        </p:spPr>
        <p:txBody>
          <a:bodyPr lIns="0" tIns="0" rIns="0" bIns="0"/>
          <a:lstStyle/>
          <a:p>
            <a:endParaRPr lang="en-US" sz="1125" dirty="0"/>
          </a:p>
        </p:txBody>
      </p:sp>
      <p:sp>
        <p:nvSpPr>
          <p:cNvPr id="8198" name="Rectangle 4"/>
          <p:cNvSpPr>
            <a:spLocks/>
          </p:cNvSpPr>
          <p:nvPr/>
        </p:nvSpPr>
        <p:spPr bwMode="auto">
          <a:xfrm>
            <a:off x="125016" y="6643688"/>
            <a:ext cx="8679656" cy="165199"/>
          </a:xfrm>
          <a:prstGeom prst="rect">
            <a:avLst/>
          </a:prstGeom>
          <a:noFill/>
          <a:ln w="12700">
            <a:noFill/>
            <a:miter lim="800000"/>
            <a:headEnd/>
            <a:tailEnd/>
          </a:ln>
        </p:spPr>
        <p:txBody>
          <a:bodyPr lIns="0" tIns="0" rIns="40640" bIns="0" anchor="ctr"/>
          <a:lstStyle/>
          <a:p>
            <a:pPr marL="40182"/>
            <a:r>
              <a:rPr lang="en-US" sz="984" dirty="0">
                <a:solidFill>
                  <a:srgbClr val="FFFFFF"/>
                </a:solidFill>
                <a:cs typeface="Arial" charset="0"/>
              </a:rPr>
              <a:t>Copyright © </a:t>
            </a:r>
            <a:r>
              <a:rPr lang="is-IS" sz="984" dirty="0">
                <a:solidFill>
                  <a:srgbClr val="FFFFFF"/>
                </a:solidFill>
                <a:cs typeface="Arial" charset="0"/>
              </a:rPr>
              <a:t>2016</a:t>
            </a:r>
            <a:r>
              <a:rPr lang="en-US" sz="984" dirty="0">
                <a:solidFill>
                  <a:srgbClr val="FFFFFF"/>
                </a:solidFill>
                <a:cs typeface="Arial" charset="0"/>
              </a:rPr>
              <a:t> The Printer Working Group. All rights reserved. The IPP Everywhere and PWG logos are trademarks of The Printer Working Group</a:t>
            </a:r>
          </a:p>
        </p:txBody>
      </p:sp>
      <p:sp>
        <p:nvSpPr>
          <p:cNvPr id="8199" name="Rectangle 5"/>
          <p:cNvSpPr>
            <a:spLocks noGrp="1" noChangeArrowheads="1"/>
          </p:cNvSpPr>
          <p:nvPr>
            <p:ph type="title"/>
          </p:nvPr>
        </p:nvSpPr>
        <p:spPr>
          <a:xfrm>
            <a:off x="339328" y="0"/>
            <a:ext cx="8429625" cy="1017984"/>
          </a:xfrm>
        </p:spPr>
        <p:txBody>
          <a:bodyPr lIns="50800" tIns="50800" rIns="116999" bIns="50800" anchor="b"/>
          <a:lstStyle/>
          <a:p>
            <a:pPr marL="40182"/>
            <a:r>
              <a:rPr lang="en-US" dirty="0" smtClean="0"/>
              <a:t>Project Status – Current Projects</a:t>
            </a:r>
          </a:p>
        </p:txBody>
      </p:sp>
      <p:sp>
        <p:nvSpPr>
          <p:cNvPr id="8200" name="Text Box 7"/>
          <p:cNvSpPr txBox="1">
            <a:spLocks noChangeArrowheads="1"/>
          </p:cNvSpPr>
          <p:nvPr/>
        </p:nvSpPr>
        <p:spPr bwMode="auto">
          <a:xfrm>
            <a:off x="8796859" y="6666012"/>
            <a:ext cx="147340" cy="142875"/>
          </a:xfrm>
          <a:prstGeom prst="rect">
            <a:avLst/>
          </a:prstGeom>
          <a:noFill/>
          <a:ln w="12700">
            <a:noFill/>
            <a:miter lim="800000"/>
            <a:headEnd/>
            <a:tailEnd/>
          </a:ln>
        </p:spPr>
        <p:txBody>
          <a:bodyPr wrap="none" anchor="ctr"/>
          <a:lstStyle/>
          <a:p>
            <a:pPr algn="ctr"/>
            <a:fld id="{50554D56-192E-4979-8F0A-00E338EE376D}" type="slidenum">
              <a:rPr lang="en-US" sz="984">
                <a:solidFill>
                  <a:srgbClr val="FFFFFF"/>
                </a:solidFill>
                <a:cs typeface="Arial" charset="0"/>
              </a:rPr>
              <a:pPr algn="ctr"/>
              <a:t>3</a:t>
            </a:fld>
            <a:endParaRPr lang="en-US" sz="984" dirty="0">
              <a:solidFill>
                <a:srgbClr val="FFFFFF"/>
              </a:solidFill>
              <a:cs typeface="Arial" charset="0"/>
            </a:endParaRPr>
          </a:p>
        </p:txBody>
      </p:sp>
      <p:sp>
        <p:nvSpPr>
          <p:cNvPr id="11" name="Rectangle 3"/>
          <p:cNvSpPr>
            <a:spLocks noGrp="1" noChangeArrowheads="1"/>
          </p:cNvSpPr>
          <p:nvPr>
            <p:ph idx="1"/>
          </p:nvPr>
        </p:nvSpPr>
        <p:spPr>
          <a:xfrm>
            <a:off x="125016" y="1232297"/>
            <a:ext cx="8518922" cy="5386735"/>
          </a:xfrm>
          <a:ln w="9525"/>
        </p:spPr>
        <p:txBody>
          <a:bodyPr wrap="square">
            <a:normAutofit fontScale="92500" lnSpcReduction="20000"/>
          </a:bodyPr>
          <a:lstStyle/>
          <a:p>
            <a:r>
              <a:rPr lang="en-US" dirty="0" smtClean="0"/>
              <a:t>Mapping CIP4 JDF to PWG Print Job Ticket v1.0 (JDFMAP)</a:t>
            </a:r>
          </a:p>
          <a:p>
            <a:pPr lvl="1"/>
            <a:r>
              <a:rPr lang="en-US" dirty="0" smtClean="0"/>
              <a:t>Current draft (</a:t>
            </a:r>
            <a:r>
              <a:rPr lang="en-US" dirty="0" smtClean="0">
                <a:hlinkClick r:id="rId4"/>
              </a:rPr>
              <a:t>ftp://ftp.pwg.org/pub/pwg/sm3/wd/wd-smjdfmap10-20150604.pdf</a:t>
            </a:r>
            <a:r>
              <a:rPr lang="en-US" dirty="0" smtClean="0"/>
              <a:t>) is at Prototype level, awaiting prototype reports.</a:t>
            </a:r>
          </a:p>
          <a:p>
            <a:pPr lvl="1"/>
            <a:r>
              <a:rPr lang="en-US" dirty="0" smtClean="0"/>
              <a:t>Soliciting candidates to do prototyping in progress.</a:t>
            </a:r>
          </a:p>
          <a:p>
            <a:r>
              <a:rPr lang="en-US" dirty="0" smtClean="0"/>
              <a:t>Update and Finalization of Semantic Model 2</a:t>
            </a:r>
          </a:p>
          <a:p>
            <a:pPr lvl="1"/>
            <a:r>
              <a:rPr lang="en-US" dirty="0" smtClean="0"/>
              <a:t>Produce an updated version of SM2, reflecting corrections and reasonable additions from IPP, but no Cloud or 3D aspects.</a:t>
            </a:r>
          </a:p>
          <a:p>
            <a:pPr lvl="1"/>
            <a:r>
              <a:rPr lang="en-US" dirty="0" smtClean="0"/>
              <a:t>A compilation of IANA-registered IPP attributes has been made and  potential corresponding element names were generated. (</a:t>
            </a:r>
            <a:r>
              <a:rPr lang="en-US" dirty="0" smtClean="0">
                <a:hlinkClick r:id="rId5"/>
              </a:rPr>
              <a:t>elements-IANA-registry-20160815.xlsx</a:t>
            </a:r>
            <a:r>
              <a:rPr lang="en-US" dirty="0" smtClean="0"/>
              <a:t>). </a:t>
            </a:r>
            <a:r>
              <a:rPr lang="en-US" dirty="0" smtClean="0"/>
              <a:t>The effort to finalize the gap list is still in progress and there </a:t>
            </a:r>
            <a:r>
              <a:rPr lang="en-US" dirty="0" smtClean="0"/>
              <a:t>are continuing questions which should be resolved with IPP WG help.</a:t>
            </a:r>
          </a:p>
          <a:p>
            <a:r>
              <a:rPr lang="en-US" dirty="0" smtClean="0"/>
              <a:t>Creation of Semantic Model 3</a:t>
            </a:r>
          </a:p>
          <a:p>
            <a:pPr lvl="1"/>
            <a:r>
              <a:rPr lang="en-US" dirty="0" smtClean="0"/>
              <a:t>Start afresh with SM3 to reflect updated view of MFD, with addition of Cloud aspects and 3D Print and Scan Services</a:t>
            </a:r>
            <a:r>
              <a:rPr lang="en-US" dirty="0" smtClean="0"/>
              <a:t>.</a:t>
            </a:r>
          </a:p>
          <a:p>
            <a:pPr lvl="1"/>
            <a:r>
              <a:rPr lang="en-US" dirty="0"/>
              <a:t>Initial work posted here: </a:t>
            </a:r>
            <a:r>
              <a:rPr lang="en-US" dirty="0">
                <a:hlinkClick r:id="rId6"/>
              </a:rPr>
              <a:t>https://github.com/istopwg/sm3</a:t>
            </a:r>
            <a:endParaRPr lang="en-US" dirty="0"/>
          </a:p>
          <a:p>
            <a:pPr lvl="1"/>
            <a:r>
              <a:rPr lang="en-US" dirty="0"/>
              <a:t>With Daniel Leaving this will require a new volunteer to continue the effort</a:t>
            </a:r>
            <a:r>
              <a:rPr lang="en-US" dirty="0" smtClean="0"/>
              <a:t>.</a:t>
            </a:r>
            <a:endParaRPr lang="en-US" dirty="0" smtClean="0"/>
          </a:p>
          <a:p>
            <a:r>
              <a:rPr lang="en-US" dirty="0" smtClean="0"/>
              <a:t>New 3D Print Efforts</a:t>
            </a:r>
          </a:p>
          <a:p>
            <a:pPr lvl="1"/>
            <a:r>
              <a:rPr lang="en-US" dirty="0" smtClean="0"/>
              <a:t>New 3D Print efforts following the IPP project are within the scope of chartered projects, but will be identified in a charter update.</a:t>
            </a:r>
          </a:p>
        </p:txBody>
      </p:sp>
    </p:spTree>
    <p:extLst>
      <p:ext uri="{BB962C8B-B14F-4D97-AF65-F5344CB8AC3E}">
        <p14:creationId xmlns:p14="http://schemas.microsoft.com/office/powerpoint/2010/main" val="267302883"/>
      </p:ext>
    </p:extLst>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Number Placeholder 3"/>
          <p:cNvSpPr>
            <a:spLocks noGrp="1"/>
          </p:cNvSpPr>
          <p:nvPr>
            <p:ph type="sldNum" sz="quarter" idx="10"/>
          </p:nvPr>
        </p:nvSpPr>
        <p:spPr>
          <a:noFill/>
        </p:spPr>
        <p:txBody>
          <a:bodyPr/>
          <a:lstStyle/>
          <a:p>
            <a:fld id="{2061C281-3AEB-47B0-81F0-01245E8AB852}" type="slidenum">
              <a:rPr lang="en-US" smtClean="0"/>
              <a:pPr/>
              <a:t>4</a:t>
            </a:fld>
            <a:endParaRPr lang="en-US" dirty="0" smtClean="0"/>
          </a:p>
        </p:txBody>
      </p:sp>
      <p:sp>
        <p:nvSpPr>
          <p:cNvPr id="8195" name="Rectangle 1"/>
          <p:cNvSpPr>
            <a:spLocks/>
          </p:cNvSpPr>
          <p:nvPr/>
        </p:nvSpPr>
        <p:spPr bwMode="auto">
          <a:xfrm>
            <a:off x="0" y="0"/>
            <a:ext cx="9144000" cy="1143000"/>
          </a:xfrm>
          <a:prstGeom prst="rect">
            <a:avLst/>
          </a:prstGeom>
          <a:solidFill>
            <a:srgbClr val="4B5AA8"/>
          </a:solidFill>
          <a:ln w="9525">
            <a:noFill/>
            <a:round/>
            <a:headEnd/>
            <a:tailEnd/>
          </a:ln>
        </p:spPr>
        <p:txBody>
          <a:bodyPr lIns="0" tIns="0" rIns="0" bIns="0"/>
          <a:lstStyle/>
          <a:p>
            <a:endParaRPr lang="en-US" sz="1125" dirty="0"/>
          </a:p>
        </p:txBody>
      </p:sp>
      <p:pic>
        <p:nvPicPr>
          <p:cNvPr id="8196" name="Picture 2"/>
          <p:cNvPicPr>
            <a:picLocks noChangeAspect="1" noChangeArrowheads="1"/>
          </p:cNvPicPr>
          <p:nvPr/>
        </p:nvPicPr>
        <p:blipFill>
          <a:blip r:embed="rId3" cstate="print"/>
          <a:srcRect/>
          <a:stretch>
            <a:fillRect/>
          </a:stretch>
        </p:blipFill>
        <p:spPr bwMode="auto">
          <a:xfrm>
            <a:off x="8161735" y="125016"/>
            <a:ext cx="855018" cy="892969"/>
          </a:xfrm>
          <a:prstGeom prst="rect">
            <a:avLst/>
          </a:prstGeom>
          <a:noFill/>
          <a:ln w="9525">
            <a:noFill/>
            <a:round/>
            <a:headEnd/>
            <a:tailEnd/>
          </a:ln>
        </p:spPr>
      </p:pic>
      <p:sp>
        <p:nvSpPr>
          <p:cNvPr id="8197" name="Rectangle 3"/>
          <p:cNvSpPr>
            <a:spLocks/>
          </p:cNvSpPr>
          <p:nvPr/>
        </p:nvSpPr>
        <p:spPr bwMode="auto">
          <a:xfrm>
            <a:off x="0" y="6625828"/>
            <a:ext cx="9144000" cy="232172"/>
          </a:xfrm>
          <a:prstGeom prst="rect">
            <a:avLst/>
          </a:prstGeom>
          <a:solidFill>
            <a:srgbClr val="4B5AA8"/>
          </a:solidFill>
          <a:ln w="9525">
            <a:noFill/>
            <a:miter lim="800000"/>
            <a:headEnd/>
            <a:tailEnd/>
          </a:ln>
        </p:spPr>
        <p:txBody>
          <a:bodyPr lIns="0" tIns="0" rIns="0" bIns="0"/>
          <a:lstStyle/>
          <a:p>
            <a:endParaRPr lang="en-US" sz="1125" dirty="0"/>
          </a:p>
        </p:txBody>
      </p:sp>
      <p:sp>
        <p:nvSpPr>
          <p:cNvPr id="8198" name="Rectangle 4"/>
          <p:cNvSpPr>
            <a:spLocks/>
          </p:cNvSpPr>
          <p:nvPr/>
        </p:nvSpPr>
        <p:spPr bwMode="auto">
          <a:xfrm>
            <a:off x="125016" y="6643688"/>
            <a:ext cx="8679656" cy="165199"/>
          </a:xfrm>
          <a:prstGeom prst="rect">
            <a:avLst/>
          </a:prstGeom>
          <a:noFill/>
          <a:ln w="12700">
            <a:noFill/>
            <a:miter lim="800000"/>
            <a:headEnd/>
            <a:tailEnd/>
          </a:ln>
        </p:spPr>
        <p:txBody>
          <a:bodyPr lIns="0" tIns="0" rIns="40640" bIns="0" anchor="ctr"/>
          <a:lstStyle/>
          <a:p>
            <a:pPr marL="40182"/>
            <a:r>
              <a:rPr lang="en-US" sz="984" dirty="0">
                <a:solidFill>
                  <a:srgbClr val="FFFFFF"/>
                </a:solidFill>
                <a:cs typeface="Arial" charset="0"/>
              </a:rPr>
              <a:t>Copyright © </a:t>
            </a:r>
            <a:r>
              <a:rPr lang="is-IS" sz="984" dirty="0">
                <a:solidFill>
                  <a:srgbClr val="FFFFFF"/>
                </a:solidFill>
                <a:cs typeface="Arial" charset="0"/>
              </a:rPr>
              <a:t>2016</a:t>
            </a:r>
            <a:r>
              <a:rPr lang="en-US" sz="984" dirty="0">
                <a:solidFill>
                  <a:srgbClr val="FFFFFF"/>
                </a:solidFill>
                <a:cs typeface="Arial" charset="0"/>
              </a:rPr>
              <a:t> The Printer Working Group. All rights reserved. The IPP Everywhere and PWG logos are trademarks of The Printer Working Group</a:t>
            </a:r>
          </a:p>
        </p:txBody>
      </p:sp>
      <p:sp>
        <p:nvSpPr>
          <p:cNvPr id="8199" name="Rectangle 5"/>
          <p:cNvSpPr>
            <a:spLocks noGrp="1" noChangeArrowheads="1"/>
          </p:cNvSpPr>
          <p:nvPr>
            <p:ph type="title"/>
          </p:nvPr>
        </p:nvSpPr>
        <p:spPr>
          <a:xfrm>
            <a:off x="178594" y="0"/>
            <a:ext cx="8429625" cy="1017984"/>
          </a:xfrm>
        </p:spPr>
        <p:txBody>
          <a:bodyPr lIns="50800" tIns="50800" rIns="116999" bIns="50800" anchor="b"/>
          <a:lstStyle/>
          <a:p>
            <a:r>
              <a:rPr lang="en-US" sz="3094" dirty="0"/>
              <a:t>PWG 3D Printing Job Ticket Efforts</a:t>
            </a:r>
          </a:p>
        </p:txBody>
      </p:sp>
      <p:sp>
        <p:nvSpPr>
          <p:cNvPr id="8200" name="Text Box 7"/>
          <p:cNvSpPr txBox="1">
            <a:spLocks noChangeArrowheads="1"/>
          </p:cNvSpPr>
          <p:nvPr/>
        </p:nvSpPr>
        <p:spPr bwMode="auto">
          <a:xfrm>
            <a:off x="8796859" y="6666012"/>
            <a:ext cx="147340" cy="142875"/>
          </a:xfrm>
          <a:prstGeom prst="rect">
            <a:avLst/>
          </a:prstGeom>
          <a:noFill/>
          <a:ln w="12700">
            <a:noFill/>
            <a:miter lim="800000"/>
            <a:headEnd/>
            <a:tailEnd/>
          </a:ln>
        </p:spPr>
        <p:txBody>
          <a:bodyPr wrap="none" anchor="ctr"/>
          <a:lstStyle/>
          <a:p>
            <a:pPr algn="ctr"/>
            <a:fld id="{50554D56-192E-4979-8F0A-00E338EE376D}" type="slidenum">
              <a:rPr lang="en-US" sz="984">
                <a:solidFill>
                  <a:srgbClr val="FFFFFF"/>
                </a:solidFill>
                <a:cs typeface="Arial" charset="0"/>
              </a:rPr>
              <a:pPr algn="ctr"/>
              <a:t>4</a:t>
            </a:fld>
            <a:endParaRPr lang="en-US" sz="984" dirty="0">
              <a:solidFill>
                <a:srgbClr val="FFFFFF"/>
              </a:solidFill>
              <a:cs typeface="Arial" charset="0"/>
            </a:endParaRPr>
          </a:p>
        </p:txBody>
      </p:sp>
      <p:sp>
        <p:nvSpPr>
          <p:cNvPr id="11" name="Rectangle 3"/>
          <p:cNvSpPr>
            <a:spLocks noGrp="1" noChangeArrowheads="1"/>
          </p:cNvSpPr>
          <p:nvPr>
            <p:ph idx="1"/>
          </p:nvPr>
        </p:nvSpPr>
        <p:spPr>
          <a:xfrm>
            <a:off x="285750" y="1178718"/>
            <a:ext cx="8518922" cy="5440313"/>
          </a:xfrm>
          <a:ln w="9525"/>
        </p:spPr>
        <p:txBody>
          <a:bodyPr wrap="square">
            <a:normAutofit/>
          </a:bodyPr>
          <a:lstStyle/>
          <a:p>
            <a:r>
              <a:rPr lang="en-US" sz="1969" dirty="0"/>
              <a:t>The PWG/IPP approach to printing is most effectively presented in abstract Print Service Capabilities (PSC), Print Job Ticket (PJT), and Print Job Receipt (PJR)structures. </a:t>
            </a:r>
          </a:p>
          <a:p>
            <a:pPr lvl="1"/>
            <a:r>
              <a:rPr lang="en-US" sz="1406" dirty="0"/>
              <a:t>It is desirable to include sample versions of these structures when presenting the PWG Model to other standards bodies. It would be appropriate to include both 2D and 3D samples in the SM web pages.</a:t>
            </a:r>
          </a:p>
          <a:p>
            <a:r>
              <a:rPr lang="en-US" sz="1969" dirty="0"/>
              <a:t>Set of 2D Printing Structures</a:t>
            </a:r>
          </a:p>
          <a:p>
            <a:pPr lvl="1"/>
            <a:r>
              <a:rPr lang="en-US" sz="1406" dirty="0"/>
              <a:t>Sample Print Job Ticket exists in PWG Print Job Ticket specification section 19. A short narrative describing the intended job features will be added.</a:t>
            </a:r>
          </a:p>
          <a:p>
            <a:pPr lvl="1"/>
            <a:r>
              <a:rPr lang="en-US" sz="1406" dirty="0"/>
              <a:t>A sample Print Job Ticket Capabilities exists in Section 20. </a:t>
            </a:r>
          </a:p>
          <a:p>
            <a:pPr lvl="1"/>
            <a:r>
              <a:rPr lang="en-US" sz="1406" dirty="0"/>
              <a:t>A Sample Print Job Receipt for the same job can be generated.</a:t>
            </a:r>
          </a:p>
          <a:p>
            <a:r>
              <a:rPr lang="en-US" sz="1687" dirty="0"/>
              <a:t>Set of 3D Printing Structures</a:t>
            </a:r>
          </a:p>
          <a:p>
            <a:pPr lvl="1"/>
            <a:r>
              <a:rPr lang="en-US" sz="1406" dirty="0"/>
              <a:t>The SM Workgroup has started generating a 3D Print Job Ticket example. This will be supported by:</a:t>
            </a:r>
          </a:p>
          <a:p>
            <a:pPr lvl="2"/>
            <a:r>
              <a:rPr lang="en-US" sz="1406" dirty="0"/>
              <a:t>A sample 3D Print Job Description</a:t>
            </a:r>
          </a:p>
          <a:p>
            <a:pPr lvl="2"/>
            <a:r>
              <a:rPr lang="en-US" sz="1406" dirty="0"/>
              <a:t>A sample 3D Print Service Capabilities</a:t>
            </a:r>
          </a:p>
          <a:p>
            <a:pPr lvl="2"/>
            <a:r>
              <a:rPr lang="en-US" sz="1406" dirty="0"/>
              <a:t>A sample 3D Print Job </a:t>
            </a:r>
            <a:r>
              <a:rPr lang="en-US" sz="1406" dirty="0" smtClean="0"/>
              <a:t>Receipt</a:t>
            </a:r>
          </a:p>
          <a:p>
            <a:pPr marL="955039" lvl="2" indent="0">
              <a:buNone/>
            </a:pPr>
            <a:r>
              <a:rPr lang="en-US" dirty="0"/>
              <a:t>Initial work posted here: </a:t>
            </a:r>
            <a:r>
              <a:rPr lang="en-US" dirty="0">
                <a:hlinkClick r:id="rId4"/>
              </a:rPr>
              <a:t>https://</a:t>
            </a:r>
            <a:r>
              <a:rPr lang="en-US" dirty="0" smtClean="0">
                <a:hlinkClick r:id="rId4"/>
              </a:rPr>
              <a:t>github.com/istopwg/sm3</a:t>
            </a:r>
            <a:endParaRPr lang="en-US" dirty="0"/>
          </a:p>
        </p:txBody>
      </p:sp>
    </p:spTree>
    <p:extLst>
      <p:ext uri="{BB962C8B-B14F-4D97-AF65-F5344CB8AC3E}">
        <p14:creationId xmlns:p14="http://schemas.microsoft.com/office/powerpoint/2010/main" val="2134838304"/>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Number Placeholder 3"/>
          <p:cNvSpPr>
            <a:spLocks noGrp="1"/>
          </p:cNvSpPr>
          <p:nvPr>
            <p:ph type="sldNum" sz="quarter" idx="10"/>
          </p:nvPr>
        </p:nvSpPr>
        <p:spPr>
          <a:noFill/>
        </p:spPr>
        <p:txBody>
          <a:bodyPr/>
          <a:lstStyle/>
          <a:p>
            <a:fld id="{2061C281-3AEB-47B0-81F0-01245E8AB852}" type="slidenum">
              <a:rPr lang="en-US" smtClean="0"/>
              <a:pPr/>
              <a:t>5</a:t>
            </a:fld>
            <a:endParaRPr lang="en-US" dirty="0" smtClean="0"/>
          </a:p>
        </p:txBody>
      </p:sp>
      <p:sp>
        <p:nvSpPr>
          <p:cNvPr id="8195" name="Rectangle 1"/>
          <p:cNvSpPr>
            <a:spLocks/>
          </p:cNvSpPr>
          <p:nvPr/>
        </p:nvSpPr>
        <p:spPr bwMode="auto">
          <a:xfrm>
            <a:off x="0" y="0"/>
            <a:ext cx="9144000" cy="1143000"/>
          </a:xfrm>
          <a:prstGeom prst="rect">
            <a:avLst/>
          </a:prstGeom>
          <a:solidFill>
            <a:srgbClr val="4B5AA8"/>
          </a:solidFill>
          <a:ln w="9525">
            <a:noFill/>
            <a:round/>
            <a:headEnd/>
            <a:tailEnd/>
          </a:ln>
        </p:spPr>
        <p:txBody>
          <a:bodyPr lIns="0" tIns="0" rIns="0" bIns="0"/>
          <a:lstStyle/>
          <a:p>
            <a:endParaRPr lang="en-US" sz="1125" dirty="0"/>
          </a:p>
        </p:txBody>
      </p:sp>
      <p:pic>
        <p:nvPicPr>
          <p:cNvPr id="8196" name="Picture 2"/>
          <p:cNvPicPr>
            <a:picLocks noChangeAspect="1" noChangeArrowheads="1"/>
          </p:cNvPicPr>
          <p:nvPr/>
        </p:nvPicPr>
        <p:blipFill>
          <a:blip r:embed="rId3" cstate="print"/>
          <a:srcRect/>
          <a:stretch>
            <a:fillRect/>
          </a:stretch>
        </p:blipFill>
        <p:spPr bwMode="auto">
          <a:xfrm>
            <a:off x="8161735" y="125016"/>
            <a:ext cx="855018" cy="892969"/>
          </a:xfrm>
          <a:prstGeom prst="rect">
            <a:avLst/>
          </a:prstGeom>
          <a:noFill/>
          <a:ln w="9525">
            <a:noFill/>
            <a:round/>
            <a:headEnd/>
            <a:tailEnd/>
          </a:ln>
        </p:spPr>
      </p:pic>
      <p:sp>
        <p:nvSpPr>
          <p:cNvPr id="8197" name="Rectangle 3"/>
          <p:cNvSpPr>
            <a:spLocks/>
          </p:cNvSpPr>
          <p:nvPr/>
        </p:nvSpPr>
        <p:spPr bwMode="auto">
          <a:xfrm>
            <a:off x="0" y="6625828"/>
            <a:ext cx="9144000" cy="232172"/>
          </a:xfrm>
          <a:prstGeom prst="rect">
            <a:avLst/>
          </a:prstGeom>
          <a:solidFill>
            <a:srgbClr val="4B5AA8"/>
          </a:solidFill>
          <a:ln w="9525">
            <a:noFill/>
            <a:miter lim="800000"/>
            <a:headEnd/>
            <a:tailEnd/>
          </a:ln>
        </p:spPr>
        <p:txBody>
          <a:bodyPr lIns="0" tIns="0" rIns="0" bIns="0"/>
          <a:lstStyle/>
          <a:p>
            <a:endParaRPr lang="en-US" sz="1125" dirty="0"/>
          </a:p>
        </p:txBody>
      </p:sp>
      <p:sp>
        <p:nvSpPr>
          <p:cNvPr id="8198" name="Rectangle 4"/>
          <p:cNvSpPr>
            <a:spLocks/>
          </p:cNvSpPr>
          <p:nvPr/>
        </p:nvSpPr>
        <p:spPr bwMode="auto">
          <a:xfrm>
            <a:off x="125016" y="6643688"/>
            <a:ext cx="8679656" cy="165199"/>
          </a:xfrm>
          <a:prstGeom prst="rect">
            <a:avLst/>
          </a:prstGeom>
          <a:noFill/>
          <a:ln w="12700">
            <a:noFill/>
            <a:miter lim="800000"/>
            <a:headEnd/>
            <a:tailEnd/>
          </a:ln>
        </p:spPr>
        <p:txBody>
          <a:bodyPr lIns="0" tIns="0" rIns="40640" bIns="0" anchor="ctr"/>
          <a:lstStyle/>
          <a:p>
            <a:pPr marL="40182"/>
            <a:r>
              <a:rPr lang="en-US" sz="984" dirty="0">
                <a:solidFill>
                  <a:srgbClr val="FFFFFF"/>
                </a:solidFill>
                <a:cs typeface="Arial" charset="0"/>
              </a:rPr>
              <a:t>Copyright © </a:t>
            </a:r>
            <a:r>
              <a:rPr lang="is-IS" sz="984" dirty="0">
                <a:solidFill>
                  <a:srgbClr val="FFFFFF"/>
                </a:solidFill>
                <a:cs typeface="Arial" charset="0"/>
              </a:rPr>
              <a:t>2016</a:t>
            </a:r>
            <a:r>
              <a:rPr lang="en-US" sz="984" dirty="0">
                <a:solidFill>
                  <a:srgbClr val="FFFFFF"/>
                </a:solidFill>
                <a:cs typeface="Arial" charset="0"/>
              </a:rPr>
              <a:t> The Printer Working Group. All rights reserved. The IPP Everywhere and PWG logos are trademarks of The Printer Working Group</a:t>
            </a:r>
          </a:p>
        </p:txBody>
      </p:sp>
      <p:sp>
        <p:nvSpPr>
          <p:cNvPr id="8199" name="Rectangle 5"/>
          <p:cNvSpPr>
            <a:spLocks noGrp="1" noChangeArrowheads="1"/>
          </p:cNvSpPr>
          <p:nvPr>
            <p:ph type="title"/>
          </p:nvPr>
        </p:nvSpPr>
        <p:spPr>
          <a:xfrm>
            <a:off x="178594" y="0"/>
            <a:ext cx="8429625" cy="1017984"/>
          </a:xfrm>
        </p:spPr>
        <p:txBody>
          <a:bodyPr lIns="50800" tIns="50800" rIns="116999" bIns="50800" anchor="b"/>
          <a:lstStyle/>
          <a:p>
            <a:r>
              <a:rPr lang="en-US" sz="3094" dirty="0"/>
              <a:t>3D Print Service Efforts</a:t>
            </a:r>
          </a:p>
        </p:txBody>
      </p:sp>
      <p:sp>
        <p:nvSpPr>
          <p:cNvPr id="8200" name="Text Box 7"/>
          <p:cNvSpPr txBox="1">
            <a:spLocks noChangeArrowheads="1"/>
          </p:cNvSpPr>
          <p:nvPr/>
        </p:nvSpPr>
        <p:spPr bwMode="auto">
          <a:xfrm>
            <a:off x="8796859" y="6666012"/>
            <a:ext cx="147340" cy="142875"/>
          </a:xfrm>
          <a:prstGeom prst="rect">
            <a:avLst/>
          </a:prstGeom>
          <a:noFill/>
          <a:ln w="12700">
            <a:noFill/>
            <a:miter lim="800000"/>
            <a:headEnd/>
            <a:tailEnd/>
          </a:ln>
        </p:spPr>
        <p:txBody>
          <a:bodyPr wrap="none" anchor="ctr"/>
          <a:lstStyle/>
          <a:p>
            <a:pPr algn="ctr"/>
            <a:fld id="{50554D56-192E-4979-8F0A-00E338EE376D}" type="slidenum">
              <a:rPr lang="en-US" sz="984">
                <a:solidFill>
                  <a:srgbClr val="FFFFFF"/>
                </a:solidFill>
                <a:cs typeface="Arial" charset="0"/>
              </a:rPr>
              <a:pPr algn="ctr"/>
              <a:t>5</a:t>
            </a:fld>
            <a:endParaRPr lang="en-US" sz="984" dirty="0">
              <a:solidFill>
                <a:srgbClr val="FFFFFF"/>
              </a:solidFill>
              <a:cs typeface="Arial" charset="0"/>
            </a:endParaRPr>
          </a:p>
        </p:txBody>
      </p:sp>
      <p:sp>
        <p:nvSpPr>
          <p:cNvPr id="11" name="Rectangle 3"/>
          <p:cNvSpPr>
            <a:spLocks noGrp="1" noChangeArrowheads="1"/>
          </p:cNvSpPr>
          <p:nvPr>
            <p:ph idx="1"/>
          </p:nvPr>
        </p:nvSpPr>
        <p:spPr>
          <a:xfrm>
            <a:off x="178594" y="1150438"/>
            <a:ext cx="8786813" cy="5711885"/>
          </a:xfrm>
          <a:ln w="9525"/>
        </p:spPr>
        <p:txBody>
          <a:bodyPr wrap="square">
            <a:normAutofit/>
          </a:bodyPr>
          <a:lstStyle/>
          <a:p>
            <a:r>
              <a:rPr lang="en-US" dirty="0" smtClean="0"/>
              <a:t>Because of the distinct differences between 2D Printing and 3D Printing Elements, 3D Printing in the Semantic Model is represented as a distinct service.</a:t>
            </a:r>
          </a:p>
          <a:p>
            <a:r>
              <a:rPr lang="en-US" sz="1969" dirty="0"/>
              <a:t>The </a:t>
            </a:r>
            <a:r>
              <a:rPr lang="en-US" dirty="0" smtClean="0"/>
              <a:t>IPP 3D Extensions specification provides explicit information on the additional  elements needed to support 3D Printing.</a:t>
            </a:r>
          </a:p>
          <a:p>
            <a:r>
              <a:rPr lang="en-US" dirty="0" smtClean="0"/>
              <a:t>The 3D Print Service Model is created starting with the existing Print Service Model and deleting and adding elements following the information in the IPP 3D Extensions specification.</a:t>
            </a:r>
          </a:p>
          <a:p>
            <a:r>
              <a:rPr lang="en-US" dirty="0" smtClean="0"/>
              <a:t>Although the 3D Print Service is to be included in SM3, a good first cut can be made at this time when the model can be better coordinated with the IPP 3D Print effort.</a:t>
            </a:r>
          </a:p>
          <a:p>
            <a:pPr>
              <a:buNone/>
            </a:pPr>
            <a:r>
              <a:rPr lang="en-US" dirty="0" smtClean="0"/>
              <a:t>		</a:t>
            </a:r>
            <a:endParaRPr lang="en-US" sz="1828" dirty="0"/>
          </a:p>
          <a:p>
            <a:pPr>
              <a:buNone/>
            </a:pPr>
            <a:endParaRPr lang="en-US" sz="1828" dirty="0"/>
          </a:p>
          <a:p>
            <a:pPr lvl="1"/>
            <a:endParaRPr lang="en-US" sz="1406" dirty="0"/>
          </a:p>
        </p:txBody>
      </p:sp>
    </p:spTree>
    <p:extLst>
      <p:ext uri="{BB962C8B-B14F-4D97-AF65-F5344CB8AC3E}">
        <p14:creationId xmlns:p14="http://schemas.microsoft.com/office/powerpoint/2010/main" val="1184269220"/>
      </p:ext>
    </p:extLst>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Number Placeholder 3"/>
          <p:cNvSpPr>
            <a:spLocks noGrp="1"/>
          </p:cNvSpPr>
          <p:nvPr>
            <p:ph type="sldNum" sz="quarter" idx="10"/>
          </p:nvPr>
        </p:nvSpPr>
        <p:spPr>
          <a:noFill/>
        </p:spPr>
        <p:txBody>
          <a:bodyPr/>
          <a:lstStyle/>
          <a:p>
            <a:fld id="{2061C281-3AEB-47B0-81F0-01245E8AB852}" type="slidenum">
              <a:rPr lang="en-US" smtClean="0"/>
              <a:pPr/>
              <a:t>6</a:t>
            </a:fld>
            <a:endParaRPr lang="en-US" smtClean="0"/>
          </a:p>
        </p:txBody>
      </p:sp>
      <p:sp>
        <p:nvSpPr>
          <p:cNvPr id="8195" name="Rectangle 1"/>
          <p:cNvSpPr>
            <a:spLocks/>
          </p:cNvSpPr>
          <p:nvPr/>
        </p:nvSpPr>
        <p:spPr bwMode="auto">
          <a:xfrm>
            <a:off x="0" y="0"/>
            <a:ext cx="9144000" cy="1143000"/>
          </a:xfrm>
          <a:prstGeom prst="rect">
            <a:avLst/>
          </a:prstGeom>
          <a:solidFill>
            <a:srgbClr val="4B5AA8"/>
          </a:solidFill>
          <a:ln w="9525">
            <a:noFill/>
            <a:round/>
            <a:headEnd/>
            <a:tailEnd/>
          </a:ln>
        </p:spPr>
        <p:txBody>
          <a:bodyPr lIns="0" tIns="0" rIns="0" bIns="0"/>
          <a:lstStyle/>
          <a:p>
            <a:endParaRPr lang="en-US" sz="1125"/>
          </a:p>
        </p:txBody>
      </p:sp>
      <p:pic>
        <p:nvPicPr>
          <p:cNvPr id="8196" name="Picture 2"/>
          <p:cNvPicPr>
            <a:picLocks noChangeAspect="1" noChangeArrowheads="1"/>
          </p:cNvPicPr>
          <p:nvPr/>
        </p:nvPicPr>
        <p:blipFill>
          <a:blip r:embed="rId3" cstate="print"/>
          <a:srcRect/>
          <a:stretch>
            <a:fillRect/>
          </a:stretch>
        </p:blipFill>
        <p:spPr bwMode="auto">
          <a:xfrm>
            <a:off x="8161735" y="125016"/>
            <a:ext cx="855018" cy="892969"/>
          </a:xfrm>
          <a:prstGeom prst="rect">
            <a:avLst/>
          </a:prstGeom>
          <a:noFill/>
          <a:ln w="9525">
            <a:noFill/>
            <a:round/>
            <a:headEnd/>
            <a:tailEnd/>
          </a:ln>
        </p:spPr>
      </p:pic>
      <p:sp>
        <p:nvSpPr>
          <p:cNvPr id="8197" name="Rectangle 3"/>
          <p:cNvSpPr>
            <a:spLocks/>
          </p:cNvSpPr>
          <p:nvPr/>
        </p:nvSpPr>
        <p:spPr bwMode="auto">
          <a:xfrm>
            <a:off x="0" y="6625828"/>
            <a:ext cx="9144000" cy="232172"/>
          </a:xfrm>
          <a:prstGeom prst="rect">
            <a:avLst/>
          </a:prstGeom>
          <a:solidFill>
            <a:srgbClr val="4B5AA8"/>
          </a:solidFill>
          <a:ln w="9525">
            <a:noFill/>
            <a:miter lim="800000"/>
            <a:headEnd/>
            <a:tailEnd/>
          </a:ln>
        </p:spPr>
        <p:txBody>
          <a:bodyPr lIns="0" tIns="0" rIns="0" bIns="0"/>
          <a:lstStyle/>
          <a:p>
            <a:endParaRPr lang="en-US" sz="1125"/>
          </a:p>
        </p:txBody>
      </p:sp>
      <p:sp>
        <p:nvSpPr>
          <p:cNvPr id="8198" name="Rectangle 4"/>
          <p:cNvSpPr>
            <a:spLocks/>
          </p:cNvSpPr>
          <p:nvPr/>
        </p:nvSpPr>
        <p:spPr bwMode="auto">
          <a:xfrm>
            <a:off x="125016" y="6643688"/>
            <a:ext cx="8679656" cy="165199"/>
          </a:xfrm>
          <a:prstGeom prst="rect">
            <a:avLst/>
          </a:prstGeom>
          <a:noFill/>
          <a:ln w="12700">
            <a:noFill/>
            <a:miter lim="800000"/>
            <a:headEnd/>
            <a:tailEnd/>
          </a:ln>
        </p:spPr>
        <p:txBody>
          <a:bodyPr lIns="0" tIns="0" rIns="40640" bIns="0" anchor="ctr"/>
          <a:lstStyle/>
          <a:p>
            <a:pPr marL="40182"/>
            <a:r>
              <a:rPr lang="en-US" sz="984" dirty="0">
                <a:solidFill>
                  <a:srgbClr val="FFFFFF"/>
                </a:solidFill>
                <a:cs typeface="Arial" charset="0"/>
              </a:rPr>
              <a:t>Copyright © </a:t>
            </a:r>
            <a:r>
              <a:rPr lang="is-IS" sz="984" dirty="0">
                <a:solidFill>
                  <a:srgbClr val="FFFFFF"/>
                </a:solidFill>
                <a:cs typeface="Arial" charset="0"/>
              </a:rPr>
              <a:t>2016</a:t>
            </a:r>
            <a:r>
              <a:rPr lang="en-US" sz="984" dirty="0">
                <a:solidFill>
                  <a:srgbClr val="FFFFFF"/>
                </a:solidFill>
                <a:cs typeface="Arial" charset="0"/>
              </a:rPr>
              <a:t> The Printer Working Group. All rights reserved. The IPP Everywhere and PWG logos are trademarks of The Printer Working Group</a:t>
            </a:r>
          </a:p>
        </p:txBody>
      </p:sp>
      <p:sp>
        <p:nvSpPr>
          <p:cNvPr id="8199" name="Rectangle 5"/>
          <p:cNvSpPr>
            <a:spLocks noGrp="1" noChangeArrowheads="1"/>
          </p:cNvSpPr>
          <p:nvPr>
            <p:ph type="title"/>
          </p:nvPr>
        </p:nvSpPr>
        <p:spPr>
          <a:xfrm>
            <a:off x="0" y="-53578"/>
            <a:ext cx="8429625" cy="1017984"/>
          </a:xfrm>
        </p:spPr>
        <p:txBody>
          <a:bodyPr lIns="50800" tIns="50800" rIns="116999" bIns="50800" anchor="b"/>
          <a:lstStyle/>
          <a:p>
            <a:pPr marL="0">
              <a:tabLst>
                <a:tab pos="642915" algn="l"/>
              </a:tabLst>
            </a:pPr>
            <a:r>
              <a:rPr lang="en-US" sz="3094" dirty="0">
                <a:solidFill>
                  <a:schemeClr val="bg1"/>
                </a:solidFill>
                <a:latin typeface="Verdana" charset="0"/>
                <a:ea typeface="Heiti SC Light" charset="0"/>
                <a:cs typeface="Heiti SC Light" charset="0"/>
                <a:sym typeface="Verdana" charset="0"/>
              </a:rPr>
              <a:t>Other Issues and Next Steps</a:t>
            </a:r>
          </a:p>
        </p:txBody>
      </p:sp>
      <p:sp>
        <p:nvSpPr>
          <p:cNvPr id="8200" name="Text Box 7"/>
          <p:cNvSpPr txBox="1">
            <a:spLocks noChangeArrowheads="1"/>
          </p:cNvSpPr>
          <p:nvPr/>
        </p:nvSpPr>
        <p:spPr bwMode="auto">
          <a:xfrm>
            <a:off x="8796859" y="6666012"/>
            <a:ext cx="147340" cy="142875"/>
          </a:xfrm>
          <a:prstGeom prst="rect">
            <a:avLst/>
          </a:prstGeom>
          <a:noFill/>
          <a:ln w="12700">
            <a:noFill/>
            <a:miter lim="800000"/>
            <a:headEnd/>
            <a:tailEnd/>
          </a:ln>
        </p:spPr>
        <p:txBody>
          <a:bodyPr wrap="none" anchor="ctr"/>
          <a:lstStyle/>
          <a:p>
            <a:pPr algn="ctr"/>
            <a:fld id="{50554D56-192E-4979-8F0A-00E338EE376D}" type="slidenum">
              <a:rPr lang="en-US" sz="984">
                <a:solidFill>
                  <a:srgbClr val="FFFFFF"/>
                </a:solidFill>
                <a:cs typeface="Arial" charset="0"/>
              </a:rPr>
              <a:pPr algn="ctr"/>
              <a:t>6</a:t>
            </a:fld>
            <a:endParaRPr lang="en-US" sz="984">
              <a:solidFill>
                <a:srgbClr val="FFFFFF"/>
              </a:solidFill>
              <a:cs typeface="Arial" charset="0"/>
            </a:endParaRPr>
          </a:p>
        </p:txBody>
      </p:sp>
      <p:sp>
        <p:nvSpPr>
          <p:cNvPr id="11" name="Rectangle 3"/>
          <p:cNvSpPr>
            <a:spLocks noGrp="1" noChangeArrowheads="1"/>
          </p:cNvSpPr>
          <p:nvPr>
            <p:ph idx="1"/>
          </p:nvPr>
        </p:nvSpPr>
        <p:spPr>
          <a:xfrm>
            <a:off x="178594" y="1178719"/>
            <a:ext cx="8679656" cy="5440313"/>
          </a:xfrm>
          <a:ln w="9525"/>
        </p:spPr>
        <p:txBody>
          <a:bodyPr wrap="square">
            <a:normAutofit/>
          </a:bodyPr>
          <a:lstStyle/>
          <a:p>
            <a:r>
              <a:rPr lang="en-US" sz="1969" dirty="0">
                <a:solidFill>
                  <a:schemeClr val="tx1"/>
                </a:solidFill>
              </a:rPr>
              <a:t>Continuing the Semantic Model effort requires the participation of more PWG members, both for active generation of material and for review. </a:t>
            </a:r>
            <a:r>
              <a:rPr lang="en-US" sz="1969" dirty="0"/>
              <a:t>Participation is dependent on:</a:t>
            </a:r>
          </a:p>
          <a:p>
            <a:pPr lvl="1"/>
            <a:r>
              <a:rPr lang="en-US" dirty="0" smtClean="0"/>
              <a:t>An understanding on the part of both the participant and the supporting company of the value of the semantic model.</a:t>
            </a:r>
          </a:p>
          <a:p>
            <a:pPr lvl="1"/>
            <a:r>
              <a:rPr lang="en-US" dirty="0" smtClean="0"/>
              <a:t>Presentation of the Semantic Model documentation in a form that is easily understandable, so that participation does not require either special knowledge or software.</a:t>
            </a:r>
          </a:p>
          <a:p>
            <a:endParaRPr lang="en-US" sz="1828" dirty="0" smtClean="0"/>
          </a:p>
          <a:p>
            <a:r>
              <a:rPr lang="en-US" sz="1828" dirty="0" smtClean="0"/>
              <a:t>The </a:t>
            </a:r>
            <a:r>
              <a:rPr lang="en-US" sz="1828" dirty="0"/>
              <a:t>Semantic Model Workgroup has been posting “</a:t>
            </a:r>
            <a:r>
              <a:rPr lang="en-US" sz="1828" dirty="0" err="1" smtClean="0"/>
              <a:t>browsesable</a:t>
            </a:r>
            <a:r>
              <a:rPr lang="en-US" sz="1828" dirty="0"/>
              <a:t>” forms of the model and the operations. We need to know if other PWG members find  these forms of the documentation usable and sufficient to consider the content.</a:t>
            </a:r>
          </a:p>
          <a:p>
            <a:endParaRPr lang="en-US" sz="1406" dirty="0"/>
          </a:p>
          <a:p>
            <a:endParaRPr lang="en-US" sz="1828" dirty="0"/>
          </a:p>
          <a:p>
            <a:pPr lvl="2" indent="-2571659">
              <a:buNone/>
              <a:defRPr/>
            </a:pPr>
            <a:endParaRPr lang="en-US" sz="1687" dirty="0">
              <a:solidFill>
                <a:srgbClr val="C00000"/>
              </a:solidFill>
              <a:sym typeface="Verdana" charset="0"/>
            </a:endParaRPr>
          </a:p>
        </p:txBody>
      </p:sp>
    </p:spTree>
    <p:extLst>
      <p:ext uri="{BB962C8B-B14F-4D97-AF65-F5344CB8AC3E}">
        <p14:creationId xmlns:p14="http://schemas.microsoft.com/office/powerpoint/2010/main" val="1642465789"/>
      </p:ext>
    </p:extLst>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3"/>
          <p:cNvSpPr>
            <a:spLocks noGrp="1"/>
          </p:cNvSpPr>
          <p:nvPr>
            <p:ph type="sldNum" sz="quarter" idx="10"/>
          </p:nvPr>
        </p:nvSpPr>
        <p:spPr>
          <a:noFill/>
        </p:spPr>
        <p:txBody>
          <a:bodyPr/>
          <a:lstStyle/>
          <a:p>
            <a:fld id="{D1FF3350-B949-4A4A-914A-3292AF6EA631}" type="slidenum">
              <a:rPr lang="en-US" smtClean="0"/>
              <a:pPr/>
              <a:t>7</a:t>
            </a:fld>
            <a:endParaRPr lang="en-US" smtClean="0"/>
          </a:p>
        </p:txBody>
      </p:sp>
      <p:sp>
        <p:nvSpPr>
          <p:cNvPr id="17411" name="Rectangle 1"/>
          <p:cNvSpPr>
            <a:spLocks/>
          </p:cNvSpPr>
          <p:nvPr/>
        </p:nvSpPr>
        <p:spPr bwMode="auto">
          <a:xfrm>
            <a:off x="0" y="0"/>
            <a:ext cx="9144000" cy="1143000"/>
          </a:xfrm>
          <a:prstGeom prst="rect">
            <a:avLst/>
          </a:prstGeom>
          <a:solidFill>
            <a:srgbClr val="4B5AA8"/>
          </a:solidFill>
          <a:ln w="9525">
            <a:noFill/>
            <a:round/>
            <a:headEnd/>
            <a:tailEnd/>
          </a:ln>
        </p:spPr>
        <p:txBody>
          <a:bodyPr lIns="0" tIns="0" rIns="0" bIns="0"/>
          <a:lstStyle/>
          <a:p>
            <a:endParaRPr lang="en-US" sz="1125"/>
          </a:p>
        </p:txBody>
      </p:sp>
      <p:pic>
        <p:nvPicPr>
          <p:cNvPr id="17412" name="Picture 2"/>
          <p:cNvPicPr>
            <a:picLocks noChangeAspect="1" noChangeArrowheads="1"/>
          </p:cNvPicPr>
          <p:nvPr/>
        </p:nvPicPr>
        <p:blipFill>
          <a:blip r:embed="rId2" cstate="print"/>
          <a:srcRect/>
          <a:stretch>
            <a:fillRect/>
          </a:stretch>
        </p:blipFill>
        <p:spPr bwMode="auto">
          <a:xfrm>
            <a:off x="8161735" y="125016"/>
            <a:ext cx="855018" cy="892969"/>
          </a:xfrm>
          <a:prstGeom prst="rect">
            <a:avLst/>
          </a:prstGeom>
          <a:noFill/>
          <a:ln w="9525">
            <a:noFill/>
            <a:round/>
            <a:headEnd/>
            <a:tailEnd/>
          </a:ln>
        </p:spPr>
      </p:pic>
      <p:sp>
        <p:nvSpPr>
          <p:cNvPr id="17413" name="Rectangle 3"/>
          <p:cNvSpPr>
            <a:spLocks/>
          </p:cNvSpPr>
          <p:nvPr/>
        </p:nvSpPr>
        <p:spPr bwMode="auto">
          <a:xfrm>
            <a:off x="0" y="6625828"/>
            <a:ext cx="9144000" cy="232172"/>
          </a:xfrm>
          <a:prstGeom prst="rect">
            <a:avLst/>
          </a:prstGeom>
          <a:solidFill>
            <a:srgbClr val="4B5AA8"/>
          </a:solidFill>
          <a:ln w="9525">
            <a:noFill/>
            <a:miter lim="800000"/>
            <a:headEnd/>
            <a:tailEnd/>
          </a:ln>
        </p:spPr>
        <p:txBody>
          <a:bodyPr lIns="0" tIns="0" rIns="0" bIns="0"/>
          <a:lstStyle/>
          <a:p>
            <a:endParaRPr lang="en-US" sz="1125"/>
          </a:p>
        </p:txBody>
      </p:sp>
      <p:sp>
        <p:nvSpPr>
          <p:cNvPr id="17414" name="Rectangle 4"/>
          <p:cNvSpPr>
            <a:spLocks/>
          </p:cNvSpPr>
          <p:nvPr/>
        </p:nvSpPr>
        <p:spPr bwMode="auto">
          <a:xfrm>
            <a:off x="125015" y="6666012"/>
            <a:ext cx="8411766" cy="191988"/>
          </a:xfrm>
          <a:prstGeom prst="rect">
            <a:avLst/>
          </a:prstGeom>
          <a:noFill/>
          <a:ln w="12700">
            <a:noFill/>
            <a:miter lim="800000"/>
            <a:headEnd/>
            <a:tailEnd/>
          </a:ln>
        </p:spPr>
        <p:txBody>
          <a:bodyPr lIns="0" tIns="0" rIns="40640" bIns="0" anchor="ctr"/>
          <a:lstStyle/>
          <a:p>
            <a:pPr marL="40182"/>
            <a:r>
              <a:rPr lang="en-US" sz="984" dirty="0">
                <a:solidFill>
                  <a:srgbClr val="FFFFFF"/>
                </a:solidFill>
                <a:cs typeface="Arial" charset="0"/>
              </a:rPr>
              <a:t>Copyright © 2016 The Printer Working Group. All rights reserved. The IPP Everywhere and PWG logos are trademarks of The Printer Working Group.</a:t>
            </a:r>
          </a:p>
        </p:txBody>
      </p:sp>
      <p:sp>
        <p:nvSpPr>
          <p:cNvPr id="17415" name="Rectangle 5"/>
          <p:cNvSpPr>
            <a:spLocks noGrp="1" noChangeArrowheads="1"/>
          </p:cNvSpPr>
          <p:nvPr>
            <p:ph type="title"/>
          </p:nvPr>
        </p:nvSpPr>
        <p:spPr/>
        <p:txBody>
          <a:bodyPr lIns="50800" tIns="50800" rIns="116999" bIns="50800" anchor="b"/>
          <a:lstStyle/>
          <a:p>
            <a:pPr marL="40182"/>
            <a:r>
              <a:rPr lang="en-US" smtClean="0"/>
              <a:t>More Info/How to participate</a:t>
            </a:r>
          </a:p>
        </p:txBody>
      </p:sp>
      <p:sp>
        <p:nvSpPr>
          <p:cNvPr id="17416" name="Text Box 7"/>
          <p:cNvSpPr txBox="1">
            <a:spLocks noChangeArrowheads="1"/>
          </p:cNvSpPr>
          <p:nvPr/>
        </p:nvSpPr>
        <p:spPr bwMode="auto">
          <a:xfrm>
            <a:off x="8796859" y="6666012"/>
            <a:ext cx="147340" cy="142875"/>
          </a:xfrm>
          <a:prstGeom prst="rect">
            <a:avLst/>
          </a:prstGeom>
          <a:noFill/>
          <a:ln w="12700">
            <a:noFill/>
            <a:miter lim="800000"/>
            <a:headEnd/>
            <a:tailEnd/>
          </a:ln>
        </p:spPr>
        <p:txBody>
          <a:bodyPr wrap="none" anchor="ctr"/>
          <a:lstStyle/>
          <a:p>
            <a:pPr algn="ctr"/>
            <a:fld id="{245BCED5-582B-4B16-946D-3AD70D5FBF2F}" type="slidenum">
              <a:rPr lang="en-US" sz="984">
                <a:solidFill>
                  <a:srgbClr val="FFFFFF"/>
                </a:solidFill>
                <a:cs typeface="Arial" charset="0"/>
              </a:rPr>
              <a:pPr algn="ctr"/>
              <a:t>7</a:t>
            </a:fld>
            <a:endParaRPr lang="en-US" sz="984">
              <a:solidFill>
                <a:srgbClr val="FFFFFF"/>
              </a:solidFill>
              <a:cs typeface="Arial" charset="0"/>
            </a:endParaRPr>
          </a:p>
        </p:txBody>
      </p:sp>
      <p:sp>
        <p:nvSpPr>
          <p:cNvPr id="11" name="Rectangle 3"/>
          <p:cNvSpPr txBox="1">
            <a:spLocks noChangeArrowheads="1"/>
          </p:cNvSpPr>
          <p:nvPr/>
        </p:nvSpPr>
        <p:spPr bwMode="auto">
          <a:xfrm>
            <a:off x="125015" y="1232296"/>
            <a:ext cx="8786813" cy="5386735"/>
          </a:xfrm>
          <a:prstGeom prst="rect">
            <a:avLst/>
          </a:prstGeom>
          <a:noFill/>
          <a:ln w="12700">
            <a:noFill/>
            <a:miter lim="800000"/>
            <a:headEnd/>
            <a:tailEnd/>
          </a:ln>
        </p:spPr>
        <p:txBody>
          <a:bodyPr lIns="35719" tIns="35719" rIns="76359" bIns="35719">
            <a:normAutofit/>
          </a:bodyPr>
          <a:lstStyle/>
          <a:p>
            <a:pPr marL="321457" indent="-321457">
              <a:lnSpc>
                <a:spcPct val="90000"/>
              </a:lnSpc>
              <a:spcBef>
                <a:spcPts val="562"/>
              </a:spcBef>
              <a:buSzPct val="100000"/>
              <a:buFont typeface="Wingdings" pitchFamily="2" charset="2"/>
              <a:buChar char="Ø"/>
              <a:defRPr/>
            </a:pPr>
            <a:r>
              <a:rPr lang="en-US" sz="1969" b="1" dirty="0">
                <a:solidFill>
                  <a:schemeClr val="tx1"/>
                </a:solidFill>
                <a:latin typeface="Arial" pitchFamily="34" charset="0"/>
                <a:ea typeface="+mn-ea"/>
                <a:cs typeface="Arial" pitchFamily="34" charset="0"/>
                <a:sym typeface="Verdana" charset="0"/>
              </a:rPr>
              <a:t>We welcome more participation from member companies</a:t>
            </a:r>
          </a:p>
          <a:p>
            <a:pPr marL="321457" indent="-321457">
              <a:lnSpc>
                <a:spcPct val="90000"/>
              </a:lnSpc>
              <a:spcBef>
                <a:spcPts val="562"/>
              </a:spcBef>
              <a:buSzPct val="100000"/>
              <a:buFont typeface="Wingdings" pitchFamily="2" charset="2"/>
              <a:buChar char="Ø"/>
              <a:defRPr/>
            </a:pPr>
            <a:endParaRPr lang="en-US" sz="1969" b="1" dirty="0" smtClean="0">
              <a:solidFill>
                <a:schemeClr val="tx1"/>
              </a:solidFill>
              <a:latin typeface="Arial" pitchFamily="34" charset="0"/>
              <a:ea typeface="+mn-ea"/>
              <a:cs typeface="Arial" pitchFamily="34" charset="0"/>
              <a:sym typeface="Verdana" charset="0"/>
            </a:endParaRPr>
          </a:p>
          <a:p>
            <a:pPr marL="321457" indent="-321457">
              <a:lnSpc>
                <a:spcPct val="90000"/>
              </a:lnSpc>
              <a:spcBef>
                <a:spcPts val="562"/>
              </a:spcBef>
              <a:buSzPct val="100000"/>
              <a:buFont typeface="Wingdings" pitchFamily="2" charset="2"/>
              <a:buChar char="Ø"/>
              <a:defRPr/>
            </a:pPr>
            <a:r>
              <a:rPr lang="en-US" sz="1969" b="1" dirty="0" smtClean="0">
                <a:solidFill>
                  <a:schemeClr val="tx1"/>
                </a:solidFill>
                <a:latin typeface="Arial" pitchFamily="34" charset="0"/>
                <a:ea typeface="+mn-ea"/>
                <a:cs typeface="Arial" pitchFamily="34" charset="0"/>
                <a:sym typeface="Verdana" charset="0"/>
              </a:rPr>
              <a:t>Much </a:t>
            </a:r>
            <a:r>
              <a:rPr lang="en-US" sz="1969" b="1" dirty="0">
                <a:solidFill>
                  <a:schemeClr val="tx1"/>
                </a:solidFill>
                <a:latin typeface="Arial" pitchFamily="34" charset="0"/>
                <a:ea typeface="+mn-ea"/>
                <a:cs typeface="Arial" pitchFamily="34" charset="0"/>
                <a:sym typeface="Verdana" charset="0"/>
              </a:rPr>
              <a:t>of the discussion of  issues will be on the SM3 mail list. You must subscribe to the list to be able to post to the list. See </a:t>
            </a:r>
            <a:r>
              <a:rPr lang="en-US" sz="1969" b="1" dirty="0">
                <a:solidFill>
                  <a:schemeClr val="tx1"/>
                </a:solidFill>
                <a:latin typeface="Arial" pitchFamily="34" charset="0"/>
                <a:ea typeface="+mn-ea"/>
                <a:cs typeface="Arial" pitchFamily="34" charset="0"/>
                <a:sym typeface="Verdana" charset="0"/>
                <a:hlinkClick r:id="rId3"/>
              </a:rPr>
              <a:t>http://www.pwg.org/mailman/listinfo/sm3</a:t>
            </a:r>
            <a:r>
              <a:rPr lang="en-US" sz="1969" b="1" dirty="0">
                <a:solidFill>
                  <a:schemeClr val="tx1"/>
                </a:solidFill>
                <a:latin typeface="Arial" pitchFamily="34" charset="0"/>
                <a:ea typeface="+mn-ea"/>
                <a:cs typeface="Arial" pitchFamily="34" charset="0"/>
                <a:sym typeface="Verdana" charset="0"/>
              </a:rPr>
              <a:t> to subscribe.</a:t>
            </a:r>
            <a:endParaRPr lang="en-US" sz="1969" dirty="0">
              <a:solidFill>
                <a:schemeClr val="tx1"/>
              </a:solidFill>
              <a:latin typeface="Arial" pitchFamily="34" charset="0"/>
              <a:ea typeface="+mn-ea"/>
              <a:cs typeface="Arial" pitchFamily="34" charset="0"/>
              <a:sym typeface="Verdana" charset="0"/>
            </a:endParaRPr>
          </a:p>
          <a:p>
            <a:pPr marL="321457" indent="-321457">
              <a:lnSpc>
                <a:spcPct val="90000"/>
              </a:lnSpc>
              <a:spcBef>
                <a:spcPts val="562"/>
              </a:spcBef>
              <a:buSzPct val="100000"/>
              <a:buFont typeface="Wingdings" pitchFamily="2" charset="2"/>
              <a:buChar char="Ø"/>
              <a:defRPr/>
            </a:pPr>
            <a:endParaRPr lang="en-US" sz="1969" b="1" dirty="0" smtClean="0">
              <a:solidFill>
                <a:schemeClr val="tx1"/>
              </a:solidFill>
              <a:sym typeface="Verdana" charset="0"/>
            </a:endParaRPr>
          </a:p>
          <a:p>
            <a:pPr marL="321457" indent="-321457">
              <a:lnSpc>
                <a:spcPct val="90000"/>
              </a:lnSpc>
              <a:spcBef>
                <a:spcPts val="562"/>
              </a:spcBef>
              <a:buSzPct val="100000"/>
              <a:buFont typeface="Wingdings" pitchFamily="2" charset="2"/>
              <a:buChar char="Ø"/>
              <a:defRPr/>
            </a:pPr>
            <a:r>
              <a:rPr lang="en-US" sz="1969" b="1" dirty="0" smtClean="0">
                <a:solidFill>
                  <a:schemeClr val="tx1"/>
                </a:solidFill>
                <a:sym typeface="Verdana" charset="0"/>
              </a:rPr>
              <a:t>The </a:t>
            </a:r>
            <a:r>
              <a:rPr lang="en-US" sz="1969" b="1" dirty="0">
                <a:solidFill>
                  <a:schemeClr val="tx1"/>
                </a:solidFill>
                <a:sym typeface="Verdana" charset="0"/>
              </a:rPr>
              <a:t>group maintains a Web Page for Semantic Model that includes links to the latest documents, schema and a browse-able version of the schema at </a:t>
            </a:r>
            <a:r>
              <a:rPr lang="en-US" sz="1969" b="1" dirty="0">
                <a:solidFill>
                  <a:schemeClr val="tx1"/>
                </a:solidFill>
                <a:sym typeface="Verdana" charset="0"/>
                <a:hlinkClick r:id="rId4"/>
              </a:rPr>
              <a:t>http://www.pwg.org/sm3</a:t>
            </a:r>
            <a:r>
              <a:rPr lang="en-US" sz="1969" b="1" dirty="0">
                <a:solidFill>
                  <a:schemeClr val="tx1"/>
                </a:solidFill>
                <a:sym typeface="Verdana" charset="0"/>
              </a:rPr>
              <a:t> </a:t>
            </a:r>
            <a:endParaRPr lang="en-US" sz="1969" dirty="0">
              <a:solidFill>
                <a:schemeClr val="tx1"/>
              </a:solidFill>
              <a:sym typeface="Verdana" charset="0"/>
            </a:endParaRPr>
          </a:p>
          <a:p>
            <a:pPr marL="321457" indent="-321457">
              <a:lnSpc>
                <a:spcPct val="90000"/>
              </a:lnSpc>
              <a:spcBef>
                <a:spcPts val="562"/>
              </a:spcBef>
              <a:buSzPct val="100000"/>
              <a:buFont typeface="Wingdings" pitchFamily="2" charset="2"/>
              <a:buChar char="Ø"/>
              <a:defRPr/>
            </a:pPr>
            <a:endParaRPr lang="en-US" sz="1969" b="1" dirty="0" smtClean="0">
              <a:solidFill>
                <a:schemeClr val="tx1"/>
              </a:solidFill>
              <a:latin typeface="Arial" pitchFamily="34" charset="0"/>
              <a:cs typeface="Arial" pitchFamily="34" charset="0"/>
              <a:sym typeface="Verdana" charset="0"/>
            </a:endParaRPr>
          </a:p>
          <a:p>
            <a:pPr marL="321457" indent="-321457">
              <a:lnSpc>
                <a:spcPct val="90000"/>
              </a:lnSpc>
              <a:spcBef>
                <a:spcPts val="562"/>
              </a:spcBef>
              <a:buSzPct val="100000"/>
              <a:buFont typeface="Wingdings" pitchFamily="2" charset="2"/>
              <a:buChar char="Ø"/>
              <a:defRPr/>
            </a:pPr>
            <a:r>
              <a:rPr lang="en-US" sz="1969" b="1" dirty="0" smtClean="0">
                <a:solidFill>
                  <a:schemeClr val="tx1"/>
                </a:solidFill>
                <a:latin typeface="Arial" pitchFamily="34" charset="0"/>
                <a:cs typeface="Arial" pitchFamily="34" charset="0"/>
                <a:sym typeface="Verdana" charset="0"/>
              </a:rPr>
              <a:t>Next  </a:t>
            </a:r>
            <a:r>
              <a:rPr lang="en-US" sz="1969" b="1" dirty="0">
                <a:solidFill>
                  <a:schemeClr val="tx1"/>
                </a:solidFill>
                <a:latin typeface="Arial" pitchFamily="34" charset="0"/>
                <a:cs typeface="Arial" pitchFamily="34" charset="0"/>
                <a:sym typeface="Verdana" charset="0"/>
              </a:rPr>
              <a:t>conference call:  </a:t>
            </a:r>
            <a:r>
              <a:rPr lang="en-US" sz="1969" b="1" dirty="0" smtClean="0">
                <a:solidFill>
                  <a:schemeClr val="tx1"/>
                </a:solidFill>
                <a:latin typeface="Arial" pitchFamily="34" charset="0"/>
                <a:cs typeface="Arial" pitchFamily="34" charset="0"/>
                <a:sym typeface="Verdana" charset="0"/>
              </a:rPr>
              <a:t>December 7, </a:t>
            </a:r>
            <a:r>
              <a:rPr lang="en-US" sz="1969" b="1" dirty="0">
                <a:solidFill>
                  <a:schemeClr val="tx1"/>
                </a:solidFill>
                <a:latin typeface="Arial" pitchFamily="34" charset="0"/>
                <a:cs typeface="Arial" pitchFamily="34" charset="0"/>
                <a:sym typeface="Verdana" charset="0"/>
              </a:rPr>
              <a:t>2016; </a:t>
            </a:r>
            <a:r>
              <a:rPr lang="en-US" sz="1969" b="1" dirty="0" smtClean="0">
                <a:solidFill>
                  <a:schemeClr val="tx1"/>
                </a:solidFill>
                <a:latin typeface="Arial" pitchFamily="34" charset="0"/>
                <a:cs typeface="Arial" pitchFamily="34" charset="0"/>
                <a:sym typeface="Verdana" charset="0"/>
              </a:rPr>
              <a:t>10:00 </a:t>
            </a:r>
            <a:r>
              <a:rPr lang="en-US" sz="1969" b="1" dirty="0">
                <a:solidFill>
                  <a:schemeClr val="tx1"/>
                </a:solidFill>
                <a:latin typeface="Arial" pitchFamily="34" charset="0"/>
                <a:cs typeface="Arial" pitchFamily="34" charset="0"/>
                <a:sym typeface="Verdana" charset="0"/>
              </a:rPr>
              <a:t>– </a:t>
            </a:r>
            <a:r>
              <a:rPr lang="en-US" sz="1969" b="1" dirty="0" smtClean="0">
                <a:solidFill>
                  <a:schemeClr val="tx1"/>
                </a:solidFill>
                <a:latin typeface="Arial" pitchFamily="34" charset="0"/>
                <a:cs typeface="Arial" pitchFamily="34" charset="0"/>
                <a:sym typeface="Verdana" charset="0"/>
              </a:rPr>
              <a:t>11:00 </a:t>
            </a:r>
            <a:r>
              <a:rPr lang="en-US" sz="1969" b="1" dirty="0">
                <a:solidFill>
                  <a:schemeClr val="tx1"/>
                </a:solidFill>
                <a:latin typeface="Arial" pitchFamily="34" charset="0"/>
                <a:cs typeface="Arial" pitchFamily="34" charset="0"/>
                <a:sym typeface="Verdana" charset="0"/>
              </a:rPr>
              <a:t>Pacific Time / </a:t>
            </a:r>
            <a:r>
              <a:rPr lang="en-US" sz="1969" b="1" dirty="0" smtClean="0">
                <a:solidFill>
                  <a:schemeClr val="tx1"/>
                </a:solidFill>
                <a:latin typeface="Arial" pitchFamily="34" charset="0"/>
                <a:cs typeface="Arial" pitchFamily="34" charset="0"/>
                <a:sym typeface="Verdana" charset="0"/>
              </a:rPr>
              <a:t>1:00 </a:t>
            </a:r>
            <a:r>
              <a:rPr lang="en-US" sz="1969" b="1" dirty="0">
                <a:solidFill>
                  <a:schemeClr val="tx1"/>
                </a:solidFill>
                <a:latin typeface="Arial" pitchFamily="34" charset="0"/>
                <a:cs typeface="Arial" pitchFamily="34" charset="0"/>
                <a:sym typeface="Verdana" charset="0"/>
              </a:rPr>
              <a:t>– </a:t>
            </a:r>
            <a:r>
              <a:rPr lang="en-US" sz="1969" b="1" dirty="0" smtClean="0">
                <a:solidFill>
                  <a:schemeClr val="tx1"/>
                </a:solidFill>
                <a:latin typeface="Arial" pitchFamily="34" charset="0"/>
                <a:cs typeface="Arial" pitchFamily="34" charset="0"/>
                <a:sym typeface="Verdana" charset="0"/>
              </a:rPr>
              <a:t>2:00 </a:t>
            </a:r>
            <a:r>
              <a:rPr lang="en-US" sz="1969" b="1" dirty="0">
                <a:solidFill>
                  <a:schemeClr val="tx1"/>
                </a:solidFill>
                <a:latin typeface="Arial" pitchFamily="34" charset="0"/>
                <a:cs typeface="Arial" pitchFamily="34" charset="0"/>
                <a:sym typeface="Verdana" charset="0"/>
              </a:rPr>
              <a:t>PM Eastern Time.</a:t>
            </a:r>
          </a:p>
          <a:p>
            <a:endParaRPr lang="en-US" sz="1969" dirty="0"/>
          </a:p>
          <a:p>
            <a:pPr lvl="2"/>
            <a:r>
              <a:rPr lang="en-US" sz="1406" dirty="0"/>
              <a:t>Call-in toll-free number (US/Canada): 1-866-469-3239 </a:t>
            </a:r>
          </a:p>
          <a:p>
            <a:pPr lvl="2"/>
            <a:r>
              <a:rPr lang="en-US" sz="1406" dirty="0"/>
              <a:t>Call-in toll number (US/Canada): 1-650-429-3300 </a:t>
            </a:r>
          </a:p>
          <a:p>
            <a:pPr lvl="2"/>
            <a:r>
              <a:rPr lang="en-US" sz="1406" dirty="0"/>
              <a:t>Call-in toll number (US/Canada): 1-408-856-9570 </a:t>
            </a:r>
          </a:p>
          <a:p>
            <a:pPr lvl="2"/>
            <a:r>
              <a:rPr lang="en-US" sz="1406" dirty="0"/>
              <a:t/>
            </a:r>
            <a:br>
              <a:rPr lang="en-US" sz="1406" dirty="0"/>
            </a:br>
            <a:r>
              <a:rPr lang="en-US" sz="1406" dirty="0"/>
              <a:t> </a:t>
            </a:r>
            <a:r>
              <a:rPr lang="en-US" sz="1406" dirty="0">
                <a:hlinkClick r:id="rId5"/>
              </a:rPr>
              <a:t>https://ieee-isto.webex.com/ieee-isto/e.php?MTID=m123b376f8d9bdc7d9ff0ff43ed7d1610</a:t>
            </a:r>
            <a:endParaRPr lang="en-US" sz="1687" dirty="0"/>
          </a:p>
          <a:p>
            <a:pPr lvl="2"/>
            <a:endParaRPr lang="en-US" sz="1406" dirty="0"/>
          </a:p>
          <a:p>
            <a:pPr lvl="2"/>
            <a:endParaRPr lang="en-US" sz="1969" b="1" dirty="0">
              <a:solidFill>
                <a:schemeClr val="tx1"/>
              </a:solidFill>
              <a:latin typeface="Arial" pitchFamily="34" charset="0"/>
              <a:ea typeface="+mn-ea"/>
              <a:cs typeface="Arial" pitchFamily="34" charset="0"/>
              <a:sym typeface="Verdana" charset="0"/>
            </a:endParaRPr>
          </a:p>
          <a:p>
            <a:pPr marL="795830" lvl="2" indent="-160729">
              <a:lnSpc>
                <a:spcPct val="90000"/>
              </a:lnSpc>
              <a:spcBef>
                <a:spcPts val="562"/>
              </a:spcBef>
              <a:buSzPct val="100000"/>
              <a:defRPr/>
            </a:pPr>
            <a:endParaRPr lang="en-US" sz="1969" dirty="0">
              <a:solidFill>
                <a:schemeClr val="tx1"/>
              </a:solidFill>
              <a:latin typeface="+mn-lt"/>
              <a:ea typeface="+mn-ea"/>
              <a:cs typeface="+mn-cs"/>
              <a:sym typeface="Verdana" charset="0"/>
            </a:endParaRPr>
          </a:p>
        </p:txBody>
      </p:sp>
    </p:spTree>
    <p:extLst>
      <p:ext uri="{BB962C8B-B14F-4D97-AF65-F5344CB8AC3E}">
        <p14:creationId xmlns:p14="http://schemas.microsoft.com/office/powerpoint/2010/main" val="2117162009"/>
      </p:ext>
    </p:extLst>
  </p:cSld>
  <p:clrMapOvr>
    <a:masterClrMapping/>
  </p:clrMapOvr>
  <p:transition/>
  <p:timing>
    <p:tnLst>
      <p:par>
        <p:cTn id="1" dur="indefinite" restart="never" nodeType="tmRoot"/>
      </p:par>
    </p:tnLst>
  </p:timing>
</p:sld>
</file>

<file path=ppt/theme/theme1.xml><?xml version="1.0" encoding="utf-8"?>
<a:theme xmlns:a="http://schemas.openxmlformats.org/drawingml/2006/main" name="White">
  <a:themeElements>
    <a:clrScheme name="White">
      <a:dk1>
        <a:srgbClr val="000000"/>
      </a:dk1>
      <a:lt1>
        <a:srgbClr val="FFFFFF"/>
      </a:lt1>
      <a:dk2>
        <a:srgbClr val="53585F"/>
      </a:dk2>
      <a:lt2>
        <a:srgbClr val="DCDEE0"/>
      </a:lt2>
      <a:accent1>
        <a:srgbClr val="0365C0"/>
      </a:accent1>
      <a:accent2>
        <a:srgbClr val="00882B"/>
      </a:accent2>
      <a:accent3>
        <a:srgbClr val="DCBD23"/>
      </a:accent3>
      <a:accent4>
        <a:srgbClr val="DE6A10"/>
      </a:accent4>
      <a:accent5>
        <a:srgbClr val="C82506"/>
      </a:accent5>
      <a:accent6>
        <a:srgbClr val="773F9B"/>
      </a:accent6>
      <a:hlink>
        <a:srgbClr val="0000FF"/>
      </a:hlink>
      <a:folHlink>
        <a:srgbClr val="FF00FF"/>
      </a:folHlink>
    </a:clrScheme>
    <a:fontScheme name="White">
      <a:majorFont>
        <a:latin typeface="Verdana"/>
        <a:ea typeface="Verdana"/>
        <a:cs typeface="Verdana"/>
      </a:majorFont>
      <a:minorFont>
        <a:latin typeface="Verdana"/>
        <a:ea typeface="Verdana"/>
        <a:cs typeface="Verdana"/>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12700" rotWithShape="0">
              <a:srgbClr val="000000">
                <a:alpha val="50000"/>
              </a:srgbClr>
            </a:outerShdw>
          </a:effectLst>
        </a:effectStyle>
        <a:effectStyle>
          <a:effectLst>
            <a:outerShdw blurRad="38100" dist="25400" dir="5400000" rotWithShape="0">
              <a:srgbClr val="000000">
                <a:alpha val="50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A941"/>
        </a:solidFill>
        <a:ln w="9525" cap="flat">
          <a:solidFill>
            <a:srgbClr val="000000"/>
          </a:solidFill>
          <a:prstDash val="solid"/>
          <a:round/>
        </a:ln>
        <a:effectLst/>
        <a:sp3d/>
      </a:spPr>
      <a:bodyPr rot="0" spcFirstLastPara="1" vertOverflow="overflow" horzOverflow="overflow" vert="horz" wrap="square" lIns="50800" tIns="50800" rIns="50800" bIns="50800" numCol="1" spcCol="38100" rtlCol="0" anchor="ctr">
        <a:spAutoFit/>
      </a:bodyPr>
      <a:lstStyle>
        <a:defPPr marL="40640" marR="40640" indent="0" algn="l" defTabSz="914400" rtl="0" fontAlgn="auto" latinLnBrk="0" hangingPunct="0">
          <a:lnSpc>
            <a:spcPct val="100000"/>
          </a:lnSpc>
          <a:spcBef>
            <a:spcPts val="0"/>
          </a:spcBef>
          <a:spcAft>
            <a:spcPts val="0"/>
          </a:spcAft>
          <a:buClrTx/>
          <a:buSzTx/>
          <a:buFontTx/>
          <a:buNone/>
          <a:tabLst/>
          <a:defRPr kumimoji="0" sz="1600" b="0" i="0" u="none" strike="noStrike" cap="none" spc="0" normalizeH="0" baseline="0">
            <a:ln>
              <a:noFill/>
            </a:ln>
            <a:solidFill>
              <a:srgbClr val="000000"/>
            </a:solidFill>
            <a:effectLst/>
            <a:uFill>
              <a:solidFill>
                <a:srgbClr val="000000"/>
              </a:solidFill>
            </a:uFill>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9525" cap="flat">
          <a:solidFill>
            <a:srgbClr val="000000"/>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40640" marR="40640" indent="0" algn="l" defTabSz="914400" rtl="0" fontAlgn="auto" latinLnBrk="0" hangingPunct="0">
          <a:lnSpc>
            <a:spcPct val="100000"/>
          </a:lnSpc>
          <a:spcBef>
            <a:spcPts val="0"/>
          </a:spcBef>
          <a:spcAft>
            <a:spcPts val="0"/>
          </a:spcAft>
          <a:buClrTx/>
          <a:buSzTx/>
          <a:buFontTx/>
          <a:buNone/>
          <a:tabLst/>
          <a:defRPr kumimoji="0" sz="1600" b="0" i="0" u="none" strike="noStrike" cap="none" spc="0" normalizeH="0" baseline="0">
            <a:ln>
              <a:noFill/>
            </a:ln>
            <a:solidFill>
              <a:srgbClr val="000000"/>
            </a:solidFill>
            <a:effectLst/>
            <a:uFill>
              <a:solidFill>
                <a:srgbClr val="000000"/>
              </a:solidFill>
            </a:uFill>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White">
  <a:themeElements>
    <a:clrScheme name="White">
      <a:dk1>
        <a:srgbClr val="000000"/>
      </a:dk1>
      <a:lt1>
        <a:srgbClr val="FFFFFF"/>
      </a:lt1>
      <a:dk2>
        <a:srgbClr val="53585F"/>
      </a:dk2>
      <a:lt2>
        <a:srgbClr val="DCDEE0"/>
      </a:lt2>
      <a:accent1>
        <a:srgbClr val="0365C0"/>
      </a:accent1>
      <a:accent2>
        <a:srgbClr val="00882B"/>
      </a:accent2>
      <a:accent3>
        <a:srgbClr val="DCBD23"/>
      </a:accent3>
      <a:accent4>
        <a:srgbClr val="DE6A10"/>
      </a:accent4>
      <a:accent5>
        <a:srgbClr val="C82506"/>
      </a:accent5>
      <a:accent6>
        <a:srgbClr val="773F9B"/>
      </a:accent6>
      <a:hlink>
        <a:srgbClr val="0000FF"/>
      </a:hlink>
      <a:folHlink>
        <a:srgbClr val="FF00FF"/>
      </a:folHlink>
    </a:clrScheme>
    <a:fontScheme name="White">
      <a:majorFont>
        <a:latin typeface="Verdana"/>
        <a:ea typeface="Verdana"/>
        <a:cs typeface="Verdana"/>
      </a:majorFont>
      <a:minorFont>
        <a:latin typeface="Verdana"/>
        <a:ea typeface="Verdana"/>
        <a:cs typeface="Verdana"/>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12700" rotWithShape="0">
              <a:srgbClr val="000000">
                <a:alpha val="50000"/>
              </a:srgbClr>
            </a:outerShdw>
          </a:effectLst>
        </a:effectStyle>
        <a:effectStyle>
          <a:effectLst>
            <a:outerShdw blurRad="38100" dist="25400" dir="5400000" rotWithShape="0">
              <a:srgbClr val="000000">
                <a:alpha val="50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A941"/>
        </a:solidFill>
        <a:ln w="9525" cap="flat">
          <a:solidFill>
            <a:srgbClr val="000000"/>
          </a:solidFill>
          <a:prstDash val="solid"/>
          <a:round/>
        </a:ln>
        <a:effectLst/>
        <a:sp3d/>
      </a:spPr>
      <a:bodyPr rot="0" spcFirstLastPara="1" vertOverflow="overflow" horzOverflow="overflow" vert="horz" wrap="square" lIns="50800" tIns="50800" rIns="50800" bIns="50800" numCol="1" spcCol="38100" rtlCol="0" anchor="ctr">
        <a:spAutoFit/>
      </a:bodyPr>
      <a:lstStyle>
        <a:defPPr marL="40640" marR="40640" indent="0" algn="l" defTabSz="914400" rtl="0" fontAlgn="auto" latinLnBrk="0" hangingPunct="0">
          <a:lnSpc>
            <a:spcPct val="100000"/>
          </a:lnSpc>
          <a:spcBef>
            <a:spcPts val="0"/>
          </a:spcBef>
          <a:spcAft>
            <a:spcPts val="0"/>
          </a:spcAft>
          <a:buClrTx/>
          <a:buSzTx/>
          <a:buFontTx/>
          <a:buNone/>
          <a:tabLst/>
          <a:defRPr kumimoji="0" sz="1600" b="0" i="0" u="none" strike="noStrike" cap="none" spc="0" normalizeH="0" baseline="0">
            <a:ln>
              <a:noFill/>
            </a:ln>
            <a:solidFill>
              <a:srgbClr val="000000"/>
            </a:solidFill>
            <a:effectLst/>
            <a:uFill>
              <a:solidFill>
                <a:srgbClr val="000000"/>
              </a:solidFill>
            </a:uFill>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9525" cap="flat">
          <a:solidFill>
            <a:srgbClr val="000000"/>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40640" marR="40640" indent="0" algn="l" defTabSz="914400" rtl="0" fontAlgn="auto" latinLnBrk="0" hangingPunct="0">
          <a:lnSpc>
            <a:spcPct val="100000"/>
          </a:lnSpc>
          <a:spcBef>
            <a:spcPts val="0"/>
          </a:spcBef>
          <a:spcAft>
            <a:spcPts val="0"/>
          </a:spcAft>
          <a:buClrTx/>
          <a:buSzTx/>
          <a:buFontTx/>
          <a:buNone/>
          <a:tabLst/>
          <a:defRPr kumimoji="0" sz="1600" b="0" i="0" u="none" strike="noStrike" cap="none" spc="0" normalizeH="0" baseline="0">
            <a:ln>
              <a:noFill/>
            </a:ln>
            <a:solidFill>
              <a:srgbClr val="000000"/>
            </a:solidFill>
            <a:effectLst/>
            <a:uFill>
              <a:solidFill>
                <a:srgbClr val="000000"/>
              </a:solidFill>
            </a:uFill>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7673</TotalTime>
  <Words>1053</Words>
  <Application>Microsoft Office PowerPoint</Application>
  <PresentationFormat>On-screen Show (4:3)</PresentationFormat>
  <Paragraphs>87</Paragraphs>
  <Slides>7</Slides>
  <Notes>5</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7</vt:i4>
      </vt:variant>
    </vt:vector>
  </HeadingPairs>
  <TitlesOfParts>
    <vt:vector size="13" baseType="lpstr">
      <vt:lpstr>Arial</vt:lpstr>
      <vt:lpstr>Heiti SC Light</vt:lpstr>
      <vt:lpstr>Lucida Grande</vt:lpstr>
      <vt:lpstr>Verdana</vt:lpstr>
      <vt:lpstr>Wingdings</vt:lpstr>
      <vt:lpstr>White</vt:lpstr>
      <vt:lpstr>Semantic Model Workgroup</vt:lpstr>
      <vt:lpstr>Introduction</vt:lpstr>
      <vt:lpstr>Project Status – Current Projects</vt:lpstr>
      <vt:lpstr>PWG 3D Printing Job Ticket Efforts</vt:lpstr>
      <vt:lpstr>3D Print Service Efforts</vt:lpstr>
      <vt:lpstr>Other Issues and Next Steps</vt:lpstr>
      <vt:lpstr>More Info/How to participate</vt:lpstr>
    </vt:vector>
  </TitlesOfParts>
  <Manager/>
  <Company>IEEE ISTO Printer Working Group</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PWG Face-to-Face Plenary Session - April 2016</dc:title>
  <dc:subject/>
  <dc:creator>Smith Kennedy [HP Inc.]</dc:creator>
  <cp:keywords/>
  <dc:description/>
  <cp:lastModifiedBy>Reitz, Jeremy</cp:lastModifiedBy>
  <cp:revision>148</cp:revision>
  <cp:lastPrinted>2016-10-31T03:57:39Z</cp:lastPrinted>
  <dcterms:modified xsi:type="dcterms:W3CDTF">2016-11-02T17:39:02Z</dcterms:modified>
  <cp:category/>
</cp:coreProperties>
</file>