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40640" marR="4064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1pPr>
    <a:lvl2pPr marL="40640" marR="40640" indent="3429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2pPr>
    <a:lvl3pPr marL="40640" marR="40640" indent="685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3pPr>
    <a:lvl4pPr marL="40640" marR="40640" indent="10287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4pPr>
    <a:lvl5pPr marL="40640" marR="4064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5pPr>
    <a:lvl6pPr marL="40640" marR="40640" indent="17145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6pPr>
    <a:lvl7pPr marL="40640" marR="40640" indent="2057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7pPr>
    <a:lvl8pPr marL="40640" marR="40640" indent="24003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8pPr>
    <a:lvl9pPr marL="40640" marR="4064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66" name="Shape 6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14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14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14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14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14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14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14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14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14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" name="Shape 17"/>
          <p:cNvSpPr/>
          <p:nvPr/>
        </p:nvSpPr>
        <p:spPr>
          <a:xfrm>
            <a:off x="419100" y="2565400"/>
            <a:ext cx="5912555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3600">
                <a:solidFill>
                  <a:srgbClr val="5D70B7"/>
                </a:solidFill>
                <a:uFill>
                  <a:solidFill>
                    <a:srgbClr val="5D70B7"/>
                  </a:solidFill>
                </a:uFill>
              </a:defRPr>
            </a:lvl1pPr>
          </a:lstStyle>
          <a:p>
            <a:pPr/>
            <a:r>
              <a:t>The Printer Working Group</a:t>
            </a:r>
          </a:p>
        </p:txBody>
      </p:sp>
      <p:pic>
        <p:nvPicPr>
          <p:cNvPr id="18" name="pwg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457200"/>
            <a:ext cx="1905000" cy="2068620"/>
          </a:xfrm>
          <a:prstGeom prst="rect">
            <a:avLst/>
          </a:prstGeom>
        </p:spPr>
      </p:pic>
      <p:sp>
        <p:nvSpPr>
          <p:cNvPr id="19" name="Shape 19"/>
          <p:cNvSpPr/>
          <p:nvPr/>
        </p:nvSpPr>
        <p:spPr>
          <a:xfrm>
            <a:off x="127000" y="6668889"/>
            <a:ext cx="8547100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2015 The Printer Working Group. All rights reserved. The IPP Everywhere and PWG logos are registered trademarks of the IEEE-ISTO.</a:t>
            </a:r>
          </a:p>
        </p:txBody>
      </p:sp>
      <p:sp>
        <p:nvSpPr>
          <p:cNvPr id="20" name="Shape 20"/>
          <p:cNvSpPr/>
          <p:nvPr/>
        </p:nvSpPr>
        <p:spPr>
          <a:xfrm>
            <a:off x="2311400" y="2374900"/>
            <a:ext cx="301635" cy="274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1200"/>
            </a:lvl1pPr>
          </a:lstStyle>
          <a:p>
            <a:pPr/>
            <a:r>
              <a:t>®</a:t>
            </a:r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457200" y="3187700"/>
            <a:ext cx="8229600" cy="127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2" name="Shape 22"/>
          <p:cNvSpPr/>
          <p:nvPr>
            <p:ph type="body" sz="half" idx="1"/>
          </p:nvPr>
        </p:nvSpPr>
        <p:spPr>
          <a:xfrm>
            <a:off x="457200" y="4445000"/>
            <a:ext cx="8229600" cy="2032000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sz="2400"/>
            </a:lvl1pPr>
            <a:lvl2pPr marL="0" indent="0">
              <a:buSzTx/>
              <a:buNone/>
              <a:defRPr sz="2400"/>
            </a:lvl2pPr>
            <a:lvl3pPr marL="0" indent="0">
              <a:buSzTx/>
              <a:buNone/>
              <a:defRPr sz="2400"/>
            </a:lvl3pPr>
            <a:lvl4pPr marL="0" indent="0">
              <a:buSzTx/>
              <a:buNone/>
              <a:defRPr sz="2400"/>
            </a:lvl4pPr>
            <a:lvl5pPr marL="0" indent="0">
              <a:buSz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hape 3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" name="Shape 3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iagra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0" name="Shape 40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70B7"/>
          </a:solidFill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41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42" name="Shape 42"/>
          <p:cNvSpPr/>
          <p:nvPr/>
        </p:nvSpPr>
        <p:spPr>
          <a:xfrm>
            <a:off x="127000" y="6668889"/>
            <a:ext cx="8483600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2015 The Printer Working Group. All rights reserved. The IPP Everywhere and PWG logos are registered trademarks of the IEEE-ISTO.</a:t>
            </a:r>
          </a:p>
        </p:txBody>
      </p:sp>
      <p:sp>
        <p:nvSpPr>
          <p:cNvPr id="43" name="Shape 43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pPr/>
            <a:r>
              <a:t>®</a:t>
            </a:r>
          </a:p>
        </p:txBody>
      </p:sp>
      <p:sp>
        <p:nvSpPr>
          <p:cNvPr id="44" name="Shape 44"/>
          <p:cNvSpPr/>
          <p:nvPr>
            <p:ph type="title"/>
          </p:nvPr>
        </p:nvSpPr>
        <p:spPr>
          <a:xfrm>
            <a:off x="457200" y="46037"/>
            <a:ext cx="7581900" cy="1016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5" name="Shape 4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2-Colum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53" name="Shape 53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70B7"/>
          </a:solidFill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54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55" name="Shape 55"/>
          <p:cNvSpPr/>
          <p:nvPr/>
        </p:nvSpPr>
        <p:spPr>
          <a:xfrm>
            <a:off x="127000" y="6668889"/>
            <a:ext cx="8483600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2015 The Printer Working Group. All rights reserved. The IPP Everywhere and PWG logos are registered trademarks of the IEEE-ISTO.</a:t>
            </a:r>
          </a:p>
        </p:txBody>
      </p:sp>
      <p:sp>
        <p:nvSpPr>
          <p:cNvPr id="56" name="Shape 56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pPr/>
            <a:r>
              <a:t>®</a:t>
            </a:r>
          </a:p>
        </p:txBody>
      </p:sp>
      <p:sp>
        <p:nvSpPr>
          <p:cNvPr id="57" name="Shape 57"/>
          <p:cNvSpPr/>
          <p:nvPr>
            <p:ph type="title"/>
          </p:nvPr>
        </p:nvSpPr>
        <p:spPr>
          <a:xfrm>
            <a:off x="457200" y="46037"/>
            <a:ext cx="7556500" cy="1016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hape 58"/>
          <p:cNvSpPr/>
          <p:nvPr>
            <p:ph type="body" idx="1"/>
          </p:nvPr>
        </p:nvSpPr>
        <p:spPr>
          <a:xfrm>
            <a:off x="457200" y="1371600"/>
            <a:ext cx="8128000" cy="5257800"/>
          </a:xfrm>
          <a:prstGeom prst="rect">
            <a:avLst/>
          </a:prstGeom>
        </p:spPr>
        <p:txBody>
          <a:bodyPr numCol="2" spcCol="406400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hape 5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70B7"/>
          </a:solidFill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3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4" name="Shape 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5" name="Shape 5"/>
          <p:cNvSpPr/>
          <p:nvPr/>
        </p:nvSpPr>
        <p:spPr>
          <a:xfrm>
            <a:off x="127000" y="6668889"/>
            <a:ext cx="8483600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2015 The Printer Working Group. All rights reserved. The IPP Everywhere and PWG logos are registered trademarks of the IEEE-ISTO.</a:t>
            </a:r>
          </a:p>
        </p:txBody>
      </p:sp>
      <p:sp>
        <p:nvSpPr>
          <p:cNvPr id="6" name="Shape 6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pPr/>
            <a:r>
              <a:t>®</a:t>
            </a:r>
          </a:p>
        </p:txBody>
      </p:sp>
      <p:sp>
        <p:nvSpPr>
          <p:cNvPr id="7" name="Shape 7"/>
          <p:cNvSpPr/>
          <p:nvPr>
            <p:ph type="title"/>
          </p:nvPr>
        </p:nvSpPr>
        <p:spPr>
          <a:xfrm>
            <a:off x="457200" y="46037"/>
            <a:ext cx="7569200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/>
          <a:lstStyle/>
          <a:p>
            <a:pPr/>
            <a:r>
              <a:t>Title Text</a:t>
            </a:r>
          </a:p>
        </p:txBody>
      </p:sp>
      <p:sp>
        <p:nvSpPr>
          <p:cNvPr id="8" name="Shape 8"/>
          <p:cNvSpPr/>
          <p:nvPr>
            <p:ph type="body" idx="1"/>
          </p:nvPr>
        </p:nvSpPr>
        <p:spPr>
          <a:xfrm>
            <a:off x="457200" y="13716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2pPr marL="783590" indent="-285750">
              <a:spcBef>
                <a:spcPts val="400"/>
              </a:spcBef>
              <a:defRPr sz="1800"/>
            </a:lvl2pPr>
            <a:lvl3pPr marL="1183639" indent="-228600">
              <a:defRPr sz="1800"/>
            </a:lvl3pPr>
            <a:lvl4pPr marL="1640839" indent="-228600">
              <a:spcBef>
                <a:spcPts val="300"/>
              </a:spcBef>
              <a:defRPr sz="1400"/>
            </a:lvl4pPr>
            <a:lvl5pPr marL="2098039" indent="-228600">
              <a:spcBef>
                <a:spcPts val="300"/>
              </a:spcBef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Shape 9"/>
          <p:cNvSpPr/>
          <p:nvPr>
            <p:ph type="sldNum" sz="quarter" idx="2"/>
          </p:nvPr>
        </p:nvSpPr>
        <p:spPr>
          <a:xfrm>
            <a:off x="8795463" y="6670966"/>
            <a:ext cx="153963" cy="13554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marL="0" marR="0" algn="ctr" defTabSz="584200">
              <a:defRPr sz="10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</p:sldLayoutIdLst>
  <p:transition xmlns:p14="http://schemas.microsoft.com/office/powerpoint/2010/main" spd="med" advClick="1"/>
  <p:txStyles>
    <p:titleStyle>
      <a:lvl1pPr marL="40640" marR="4064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1pPr>
      <a:lvl2pPr marL="40640" marR="40640" indent="2286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2pPr>
      <a:lvl3pPr marL="40640" marR="40640" indent="4572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3pPr>
      <a:lvl4pPr marL="40640" marR="40640" indent="6858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4pPr>
      <a:lvl5pPr marL="40640" marR="40640" indent="9144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5pPr>
      <a:lvl6pPr marL="40640" marR="40640" indent="11430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6pPr>
      <a:lvl7pPr marL="40640" marR="40640" indent="13716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7pPr>
      <a:lvl8pPr marL="40640" marR="40640" indent="16002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8pPr>
      <a:lvl9pPr marL="40640" marR="40640" indent="18288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9pPr>
    </p:titleStyle>
    <p:bodyStyle>
      <a:lvl1pPr marL="383540" marR="4064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1pPr>
      <a:lvl2pPr marL="847089" marR="40640" indent="-349249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2pPr>
      <a:lvl3pPr marL="1234439" marR="40640" indent="-2794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3pPr>
      <a:lvl4pPr marL="17714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4pPr>
      <a:lvl5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5pPr>
      <a:lvl6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6pPr>
      <a:lvl7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7pPr>
      <a:lvl8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8pPr>
      <a:lvl9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hyperlink" Target="http://3dprintingindustry.com/3d-printing-basics-free-beginners-guide/" TargetMode="External"/><Relationship Id="rId4" Type="http://schemas.openxmlformats.org/officeDocument/2006/relationships/hyperlink" Target="http://en.wikipedia.org/wiki/3D_printing" TargetMode="External"/><Relationship Id="rId5" Type="http://schemas.openxmlformats.org/officeDocument/2006/relationships/hyperlink" Target="http://www.pwg.org/sm" TargetMode="External"/><Relationship Id="rId6" Type="http://schemas.openxmlformats.org/officeDocument/2006/relationships/hyperlink" Target="http://www.pwg.org/ipp" TargetMode="External"/><Relationship Id="rId7" Type="http://schemas.openxmlformats.org/officeDocument/2006/relationships/hyperlink" Target="http://www.pwg.org/bofs.html" TargetMode="Externa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hyperlink" Target="http://ftp.pwg.org/pub/pwg/BOFs/3d-printing/wd-apple-ipp3d-20150812.pdf" TargetMode="Externa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69" name="Shape 69"/>
          <p:cNvSpPr/>
          <p:nvPr/>
        </p:nvSpPr>
        <p:spPr>
          <a:xfrm>
            <a:off x="419100" y="2565400"/>
            <a:ext cx="5912555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3600">
                <a:solidFill>
                  <a:srgbClr val="5D70B7"/>
                </a:solidFill>
                <a:uFill>
                  <a:solidFill>
                    <a:srgbClr val="5D70B7"/>
                  </a:solidFill>
                </a:uFill>
              </a:defRPr>
            </a:lvl1pPr>
          </a:lstStyle>
          <a:p>
            <a:pPr/>
            <a:r>
              <a:t>The Printer Working Group</a:t>
            </a:r>
          </a:p>
        </p:txBody>
      </p:sp>
      <p:pic>
        <p:nvPicPr>
          <p:cNvPr id="70" name="pwg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457200"/>
            <a:ext cx="1905000" cy="2068620"/>
          </a:xfrm>
          <a:prstGeom prst="rect">
            <a:avLst/>
          </a:prstGeom>
        </p:spPr>
      </p:pic>
      <p:sp>
        <p:nvSpPr>
          <p:cNvPr id="71" name="Shape 71"/>
          <p:cNvSpPr/>
          <p:nvPr/>
        </p:nvSpPr>
        <p:spPr>
          <a:xfrm>
            <a:off x="127000" y="6668889"/>
            <a:ext cx="8547100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2015 The Printer Working Group. All rights reserved. The IPP Everywhere and PWG logos are registered trademarks of the IEEE-ISTO.</a:t>
            </a:r>
          </a:p>
        </p:txBody>
      </p:sp>
      <p:sp>
        <p:nvSpPr>
          <p:cNvPr id="72" name="Shape 72"/>
          <p:cNvSpPr/>
          <p:nvPr/>
        </p:nvSpPr>
        <p:spPr>
          <a:xfrm>
            <a:off x="2311400" y="2374900"/>
            <a:ext cx="301635" cy="274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1200"/>
            </a:lvl1pPr>
          </a:lstStyle>
          <a:p>
            <a:pPr/>
            <a:r>
              <a:t>®</a:t>
            </a:r>
          </a:p>
        </p:txBody>
      </p:sp>
      <p:sp>
        <p:nvSpPr>
          <p:cNvPr id="73" name="Shape 73"/>
          <p:cNvSpPr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3D Printing BOF</a:t>
            </a:r>
          </a:p>
        </p:txBody>
      </p:sp>
      <p:sp>
        <p:nvSpPr>
          <p:cNvPr id="74" name="Shape 74"/>
          <p:cNvSpPr/>
          <p:nvPr>
            <p:ph type="subTitle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November 3, 2015</a:t>
            </a:r>
          </a:p>
          <a:p>
            <a:pPr/>
            <a:r>
              <a:t>PWG F2F Meeting</a:t>
            </a:r>
          </a:p>
          <a:p>
            <a:pPr/>
            <a:r>
              <a:t>Somewhere in the ether...</a:t>
            </a:r>
          </a:p>
          <a:p>
            <a:pPr/>
            <a:r>
              <a:t>Michael Sweet (Apple)</a:t>
            </a:r>
          </a:p>
        </p:txBody>
      </p:sp>
      <p:sp>
        <p:nvSpPr>
          <p:cNvPr id="75" name="Shape 75"/>
          <p:cNvSpPr/>
          <p:nvPr>
            <p:ph type="sldNum" sz="quarter" idx="2"/>
          </p:nvPr>
        </p:nvSpPr>
        <p:spPr>
          <a:xfrm>
            <a:off x="8795463" y="6668889"/>
            <a:ext cx="153963" cy="1397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70B7"/>
          </a:solidFill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78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79" name="Shape 79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80" name="Shape 80"/>
          <p:cNvSpPr/>
          <p:nvPr/>
        </p:nvSpPr>
        <p:spPr>
          <a:xfrm>
            <a:off x="127000" y="6668889"/>
            <a:ext cx="8483600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2015 The Printer Working Group. All rights reserved. The IPP Everywhere and PWG logos are registered trademarks of the IEEE-ISTO.</a:t>
            </a:r>
          </a:p>
        </p:txBody>
      </p:sp>
      <p:sp>
        <p:nvSpPr>
          <p:cNvPr id="81" name="Shape 81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pPr/>
            <a:r>
              <a:t>®</a:t>
            </a:r>
          </a:p>
        </p:txBody>
      </p:sp>
      <p:sp>
        <p:nvSpPr>
          <p:cNvPr id="82" name="Shape 8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BOF Agenda</a:t>
            </a:r>
          </a:p>
        </p:txBody>
      </p:sp>
      <p:sp>
        <p:nvSpPr>
          <p:cNvPr id="83" name="Shape 8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Scoping/use cases</a:t>
            </a:r>
          </a:p>
          <a:p>
            <a:pPr/>
            <a:r>
              <a:t>Review: 3D printing extensions for the Internet Printing Protocol (IPP)</a:t>
            </a:r>
          </a:p>
          <a:p>
            <a:pPr/>
            <a:r>
              <a:t>Next steps</a:t>
            </a:r>
          </a:p>
        </p:txBody>
      </p:sp>
      <p:sp>
        <p:nvSpPr>
          <p:cNvPr id="84" name="Shape 84"/>
          <p:cNvSpPr/>
          <p:nvPr>
            <p:ph type="sldNum" sz="quarter" idx="2"/>
          </p:nvPr>
        </p:nvSpPr>
        <p:spPr>
          <a:xfrm>
            <a:off x="8795463" y="6668889"/>
            <a:ext cx="153963" cy="1397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70B7"/>
          </a:solidFill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87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88" name="Shape 88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89" name="Shape 89"/>
          <p:cNvSpPr/>
          <p:nvPr/>
        </p:nvSpPr>
        <p:spPr>
          <a:xfrm>
            <a:off x="127000" y="6668889"/>
            <a:ext cx="8483600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2015 The Printer Working Group. All rights reserved. The IPP Everywhere and PWG logos are registered trademarks of the IEEE-ISTO.</a:t>
            </a:r>
          </a:p>
        </p:txBody>
      </p:sp>
      <p:sp>
        <p:nvSpPr>
          <p:cNvPr id="90" name="Shape 90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pPr/>
            <a:r>
              <a:t>®</a:t>
            </a:r>
          </a:p>
        </p:txBody>
      </p:sp>
      <p:sp>
        <p:nvSpPr>
          <p:cNvPr id="91" name="Shape 9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Background/Resources</a:t>
            </a:r>
          </a:p>
        </p:txBody>
      </p:sp>
      <p:sp>
        <p:nvSpPr>
          <p:cNvPr id="92" name="Shape 9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"3D Printing" is generally Additive Manufacturing (adding material to make a three dimensional object)</a:t>
            </a:r>
          </a:p>
          <a:p>
            <a:pPr lvl="1"/>
            <a:r>
              <a:t>Subtractive Manufacturing (milling, grinding, etc.) is also applicable, and there are hybrid solutions that use both</a:t>
            </a:r>
          </a:p>
          <a:p>
            <a:pPr/>
            <a:r>
              <a:t>Useful web pages on 3D printing:</a:t>
            </a:r>
          </a:p>
          <a:p>
            <a:pPr lvl="1"/>
            <a:r>
              <a:rPr u="sng">
                <a:hlinkClick r:id="rId3" invalidUrl="" action="" tgtFrame="" tooltip="" history="1" highlightClick="0" endSnd="0"/>
              </a:rPr>
              <a:t>http://3dprintingindustry.com/3d-printing-basics-free-beginners-guide/</a:t>
            </a:r>
          </a:p>
          <a:p>
            <a:pPr lvl="1"/>
            <a:r>
              <a:rPr u="sng">
                <a:hlinkClick r:id="rId4" invalidUrl="" action="" tgtFrame="" tooltip="" history="1" highlightClick="0" endSnd="0"/>
              </a:rPr>
              <a:t>http://en.wikipedia.org/wiki/3D_printing</a:t>
            </a:r>
          </a:p>
          <a:p>
            <a:pPr/>
            <a:r>
              <a:t>Semantic Model:</a:t>
            </a:r>
          </a:p>
          <a:p>
            <a:pPr lvl="1"/>
            <a:r>
              <a:rPr u="sng">
                <a:hlinkClick r:id="rId5" invalidUrl="" action="" tgtFrame="" tooltip="" history="1" highlightClick="0" endSnd="0"/>
              </a:rPr>
              <a:t>http://www.pwg.org/sm</a:t>
            </a:r>
          </a:p>
          <a:p>
            <a:pPr/>
            <a:r>
              <a:t>Internet Printing Protocol (IPP):</a:t>
            </a:r>
          </a:p>
          <a:p>
            <a:pPr lvl="1"/>
            <a:r>
              <a:rPr u="sng">
                <a:hlinkClick r:id="rId6" invalidUrl="" action="" tgtFrame="" tooltip="" history="1" highlightClick="0" endSnd="0"/>
              </a:rPr>
              <a:t>http://www.pwg.org/ipp</a:t>
            </a:r>
          </a:p>
          <a:p>
            <a:pPr/>
            <a:r>
              <a:t>Past 3D Printing BOFs:</a:t>
            </a:r>
          </a:p>
          <a:p>
            <a:pPr lvl="1"/>
            <a:r>
              <a:rPr u="sng">
                <a:hlinkClick r:id="rId7" invalidUrl="" action="" tgtFrame="" tooltip="" history="1" highlightClick="0" endSnd="0"/>
              </a:rPr>
              <a:t>http://www.pwg.org/bofs.html</a:t>
            </a:r>
          </a:p>
        </p:txBody>
      </p:sp>
      <p:sp>
        <p:nvSpPr>
          <p:cNvPr id="93" name="Shape 93"/>
          <p:cNvSpPr/>
          <p:nvPr>
            <p:ph type="sldNum" sz="quarter" idx="2"/>
          </p:nvPr>
        </p:nvSpPr>
        <p:spPr>
          <a:xfrm>
            <a:off x="8795463" y="6668889"/>
            <a:ext cx="153963" cy="1397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70B7"/>
          </a:solidFill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96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97" name="Shape 97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98" name="Shape 98"/>
          <p:cNvSpPr/>
          <p:nvPr/>
        </p:nvSpPr>
        <p:spPr>
          <a:xfrm>
            <a:off x="127000" y="6668889"/>
            <a:ext cx="8483600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2015 The Printer Working Group. All rights reserved. The IPP Everywhere and PWG logos are registered trademarks of the IEEE-ISTO.</a:t>
            </a:r>
          </a:p>
        </p:txBody>
      </p:sp>
      <p:sp>
        <p:nvSpPr>
          <p:cNvPr id="99" name="Shape 99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pPr/>
            <a:r>
              <a:t>®</a:t>
            </a:r>
          </a:p>
        </p:txBody>
      </p:sp>
      <p:sp>
        <p:nvSpPr>
          <p:cNvPr id="100" name="Shape 10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Additive Manufacturing</a:t>
            </a:r>
          </a:p>
        </p:txBody>
      </p:sp>
      <p:sp>
        <p:nvSpPr>
          <p:cNvPr id="101" name="Shape 10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Additive Manufacturing, material is added to form three-dimensional objects, typically in deposited horizontal layers:</a:t>
            </a:r>
          </a:p>
        </p:txBody>
      </p:sp>
      <p:sp>
        <p:nvSpPr>
          <p:cNvPr id="102" name="Shape 102"/>
          <p:cNvSpPr/>
          <p:nvPr>
            <p:ph type="sldNum" sz="quarter" idx="2"/>
          </p:nvPr>
        </p:nvSpPr>
        <p:spPr>
          <a:xfrm>
            <a:off x="8795463" y="6668889"/>
            <a:ext cx="153963" cy="1397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grpSp>
        <p:nvGrpSpPr>
          <p:cNvPr id="121" name="Group 121"/>
          <p:cNvGrpSpPr/>
          <p:nvPr/>
        </p:nvGrpSpPr>
        <p:grpSpPr>
          <a:xfrm>
            <a:off x="2019300" y="3124200"/>
            <a:ext cx="1270000" cy="2413000"/>
            <a:chOff x="0" y="0"/>
            <a:chExt cx="1270000" cy="2413000"/>
          </a:xfrm>
        </p:grpSpPr>
        <p:sp>
          <p:nvSpPr>
            <p:cNvPr id="103" name="Shape 103"/>
            <p:cNvSpPr/>
            <p:nvPr/>
          </p:nvSpPr>
          <p:spPr>
            <a:xfrm>
              <a:off x="0" y="2159000"/>
              <a:ext cx="1270000" cy="254000"/>
            </a:xfrm>
            <a:prstGeom prst="ellipse">
              <a:avLst/>
            </a:prstGeom>
            <a:solidFill>
              <a:srgbClr val="40AAFF">
                <a:alpha val="66000"/>
              </a:srgbClr>
            </a:solidFill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04" name="Shape 104"/>
            <p:cNvSpPr/>
            <p:nvPr/>
          </p:nvSpPr>
          <p:spPr>
            <a:xfrm>
              <a:off x="0" y="2032000"/>
              <a:ext cx="1270000" cy="254000"/>
            </a:xfrm>
            <a:prstGeom prst="ellipse">
              <a:avLst/>
            </a:pr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05" name="Shape 105"/>
            <p:cNvSpPr/>
            <p:nvPr/>
          </p:nvSpPr>
          <p:spPr>
            <a:xfrm>
              <a:off x="0" y="1905000"/>
              <a:ext cx="1270000" cy="254000"/>
            </a:xfrm>
            <a:prstGeom prst="ellipse">
              <a:avLst/>
            </a:pr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06" name="Shape 106"/>
            <p:cNvSpPr/>
            <p:nvPr/>
          </p:nvSpPr>
          <p:spPr>
            <a:xfrm>
              <a:off x="0" y="1778000"/>
              <a:ext cx="1270000" cy="254000"/>
            </a:xfrm>
            <a:prstGeom prst="ellipse">
              <a:avLst/>
            </a:pr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07" name="Shape 107"/>
            <p:cNvSpPr/>
            <p:nvPr/>
          </p:nvSpPr>
          <p:spPr>
            <a:xfrm>
              <a:off x="0" y="1651000"/>
              <a:ext cx="1270000" cy="254000"/>
            </a:xfrm>
            <a:prstGeom prst="ellipse">
              <a:avLst/>
            </a:pr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08" name="Shape 108"/>
            <p:cNvSpPr/>
            <p:nvPr/>
          </p:nvSpPr>
          <p:spPr>
            <a:xfrm>
              <a:off x="0" y="1524000"/>
              <a:ext cx="1270000" cy="254000"/>
            </a:xfrm>
            <a:prstGeom prst="ellipse">
              <a:avLst/>
            </a:pr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09" name="Shape 109"/>
            <p:cNvSpPr/>
            <p:nvPr/>
          </p:nvSpPr>
          <p:spPr>
            <a:xfrm>
              <a:off x="0" y="1397000"/>
              <a:ext cx="1270000" cy="254000"/>
            </a:xfrm>
            <a:prstGeom prst="ellipse">
              <a:avLst/>
            </a:pr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10" name="Shape 110"/>
            <p:cNvSpPr/>
            <p:nvPr/>
          </p:nvSpPr>
          <p:spPr>
            <a:xfrm>
              <a:off x="0" y="1270000"/>
              <a:ext cx="1270000" cy="254000"/>
            </a:xfrm>
            <a:prstGeom prst="ellipse">
              <a:avLst/>
            </a:pr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11" name="Shape 111"/>
            <p:cNvSpPr/>
            <p:nvPr/>
          </p:nvSpPr>
          <p:spPr>
            <a:xfrm>
              <a:off x="0" y="1143000"/>
              <a:ext cx="1270000" cy="254000"/>
            </a:xfrm>
            <a:prstGeom prst="ellipse">
              <a:avLst/>
            </a:pr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12" name="Shape 112"/>
            <p:cNvSpPr/>
            <p:nvPr/>
          </p:nvSpPr>
          <p:spPr>
            <a:xfrm>
              <a:off x="0" y="1016000"/>
              <a:ext cx="1270000" cy="254000"/>
            </a:xfrm>
            <a:prstGeom prst="ellipse">
              <a:avLst/>
            </a:pr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13" name="Shape 113"/>
            <p:cNvSpPr/>
            <p:nvPr/>
          </p:nvSpPr>
          <p:spPr>
            <a:xfrm>
              <a:off x="0" y="889000"/>
              <a:ext cx="1270000" cy="254000"/>
            </a:xfrm>
            <a:prstGeom prst="ellipse">
              <a:avLst/>
            </a:pr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14" name="Shape 114"/>
            <p:cNvSpPr/>
            <p:nvPr/>
          </p:nvSpPr>
          <p:spPr>
            <a:xfrm>
              <a:off x="0" y="762000"/>
              <a:ext cx="1270000" cy="254000"/>
            </a:xfrm>
            <a:prstGeom prst="ellipse">
              <a:avLst/>
            </a:pr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15" name="Shape 115"/>
            <p:cNvSpPr/>
            <p:nvPr/>
          </p:nvSpPr>
          <p:spPr>
            <a:xfrm>
              <a:off x="0" y="635000"/>
              <a:ext cx="1270000" cy="254000"/>
            </a:xfrm>
            <a:prstGeom prst="ellipse">
              <a:avLst/>
            </a:pr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16" name="Shape 116"/>
            <p:cNvSpPr/>
            <p:nvPr/>
          </p:nvSpPr>
          <p:spPr>
            <a:xfrm>
              <a:off x="0" y="508000"/>
              <a:ext cx="1270000" cy="254000"/>
            </a:xfrm>
            <a:prstGeom prst="ellipse">
              <a:avLst/>
            </a:pr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17" name="Shape 117"/>
            <p:cNvSpPr/>
            <p:nvPr/>
          </p:nvSpPr>
          <p:spPr>
            <a:xfrm>
              <a:off x="0" y="381000"/>
              <a:ext cx="1270000" cy="254000"/>
            </a:xfrm>
            <a:prstGeom prst="ellipse">
              <a:avLst/>
            </a:pr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18" name="Shape 118"/>
            <p:cNvSpPr/>
            <p:nvPr/>
          </p:nvSpPr>
          <p:spPr>
            <a:xfrm>
              <a:off x="0" y="254000"/>
              <a:ext cx="1270000" cy="254000"/>
            </a:xfrm>
            <a:prstGeom prst="ellipse">
              <a:avLst/>
            </a:pr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19" name="Shape 119"/>
            <p:cNvSpPr/>
            <p:nvPr/>
          </p:nvSpPr>
          <p:spPr>
            <a:xfrm>
              <a:off x="0" y="127000"/>
              <a:ext cx="1270000" cy="254000"/>
            </a:xfrm>
            <a:prstGeom prst="ellipse">
              <a:avLst/>
            </a:pr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20" name="Shape 120"/>
            <p:cNvSpPr/>
            <p:nvPr/>
          </p:nvSpPr>
          <p:spPr>
            <a:xfrm>
              <a:off x="0" y="0"/>
              <a:ext cx="1270000" cy="254000"/>
            </a:xfrm>
            <a:prstGeom prst="ellipse">
              <a:avLst/>
            </a:pr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</p:grpSp>
      <p:grpSp>
        <p:nvGrpSpPr>
          <p:cNvPr id="127" name="Group 127"/>
          <p:cNvGrpSpPr/>
          <p:nvPr/>
        </p:nvGrpSpPr>
        <p:grpSpPr>
          <a:xfrm>
            <a:off x="5854700" y="4521200"/>
            <a:ext cx="1272383" cy="1016000"/>
            <a:chOff x="19307" y="0"/>
            <a:chExt cx="1272382" cy="1016000"/>
          </a:xfrm>
        </p:grpSpPr>
        <p:sp>
          <p:nvSpPr>
            <p:cNvPr id="122" name="Shape 122"/>
            <p:cNvSpPr/>
            <p:nvPr/>
          </p:nvSpPr>
          <p:spPr>
            <a:xfrm>
              <a:off x="19307" y="762000"/>
              <a:ext cx="1270001" cy="254000"/>
            </a:xfrm>
            <a:prstGeom prst="ellipse">
              <a:avLst/>
            </a:prstGeom>
            <a:solidFill>
              <a:srgbClr val="40AAFF">
                <a:alpha val="66000"/>
              </a:srgbClr>
            </a:solidFill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23" name="Shape 123"/>
            <p:cNvSpPr/>
            <p:nvPr/>
          </p:nvSpPr>
          <p:spPr>
            <a:xfrm>
              <a:off x="19307" y="127000"/>
              <a:ext cx="1270001" cy="762000"/>
            </a:xfrm>
            <a:prstGeom prst="rect">
              <a:avLst/>
            </a:prstGeom>
            <a:solidFill>
              <a:srgbClr val="8CC4FF"/>
            </a:solidFill>
            <a:ln w="9525" cap="flat">
              <a:noFill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24" name="Shape 124"/>
            <p:cNvSpPr/>
            <p:nvPr/>
          </p:nvSpPr>
          <p:spPr>
            <a:xfrm>
              <a:off x="19307" y="0"/>
              <a:ext cx="1270001" cy="254000"/>
            </a:xfrm>
            <a:prstGeom prst="ellipse">
              <a:avLst/>
            </a:prstGeom>
            <a:solidFill>
              <a:srgbClr val="699DE0"/>
            </a:solidFill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25" name="Shape 125"/>
            <p:cNvSpPr/>
            <p:nvPr/>
          </p:nvSpPr>
          <p:spPr>
            <a:xfrm flipH="1">
              <a:off x="27781" y="130839"/>
              <a:ext cx="2" cy="778742"/>
            </a:xfrm>
            <a:prstGeom prst="line">
              <a:avLst/>
            </a:pr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marL="0" marR="0" defTabSz="457200">
                <a:defRPr sz="1200">
                  <a:uFillTx/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Shape 126"/>
            <p:cNvSpPr/>
            <p:nvPr/>
          </p:nvSpPr>
          <p:spPr>
            <a:xfrm flipH="1">
              <a:off x="1291688" y="114299"/>
              <a:ext cx="2" cy="778742"/>
            </a:xfrm>
            <a:prstGeom prst="line">
              <a:avLst/>
            </a:pr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marL="0" marR="0" defTabSz="457200">
                <a:defRPr sz="1200">
                  <a:uFillTx/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128" name="Shape 128"/>
          <p:cNvSpPr/>
          <p:nvPr/>
        </p:nvSpPr>
        <p:spPr>
          <a:xfrm>
            <a:off x="3937000" y="4648200"/>
            <a:ext cx="1270000" cy="749300"/>
          </a:xfrm>
          <a:prstGeom prst="rightArrow">
            <a:avLst>
              <a:gd name="adj1" fmla="val 59663"/>
              <a:gd name="adj2" fmla="val 69405"/>
            </a:avLst>
          </a:prstGeom>
          <a:gradFill>
            <a:gsLst>
              <a:gs pos="0">
                <a:srgbClr val="FFFFFF"/>
              </a:gs>
              <a:gs pos="100000">
                <a:srgbClr val="FFA941"/>
              </a:gs>
            </a:gsLst>
          </a:gradFill>
        </p:spPr>
        <p:txBody>
          <a:bodyPr lIns="50800" tIns="50800" rIns="50800" bIns="50800" anchor="ctr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70B7"/>
          </a:solidFill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131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132" name="Shape 132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33" name="Shape 133"/>
          <p:cNvSpPr/>
          <p:nvPr/>
        </p:nvSpPr>
        <p:spPr>
          <a:xfrm>
            <a:off x="127000" y="6668889"/>
            <a:ext cx="8483600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2015 The Printer Working Group. All rights reserved. The IPP Everywhere and PWG logos are registered trademarks of the IEEE-ISTO.</a:t>
            </a:r>
          </a:p>
        </p:txBody>
      </p:sp>
      <p:sp>
        <p:nvSpPr>
          <p:cNvPr id="134" name="Shape 134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pPr/>
            <a:r>
              <a:t>®</a:t>
            </a:r>
          </a:p>
        </p:txBody>
      </p:sp>
      <p:sp>
        <p:nvSpPr>
          <p:cNvPr id="135" name="Shape 13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Subtractive Manufacturing</a:t>
            </a:r>
          </a:p>
        </p:txBody>
      </p:sp>
      <p:sp>
        <p:nvSpPr>
          <p:cNvPr id="136" name="Shape 13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Subtractive Manufacturing, material is removed to form the final three-dimensional objects:</a:t>
            </a:r>
          </a:p>
        </p:txBody>
      </p:sp>
      <p:sp>
        <p:nvSpPr>
          <p:cNvPr id="137" name="Shape 137"/>
          <p:cNvSpPr/>
          <p:nvPr>
            <p:ph type="sldNum" sz="quarter" idx="2"/>
          </p:nvPr>
        </p:nvSpPr>
        <p:spPr>
          <a:xfrm>
            <a:off x="8795463" y="6668889"/>
            <a:ext cx="153963" cy="1397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38" name="Shape 138"/>
          <p:cNvSpPr/>
          <p:nvPr/>
        </p:nvSpPr>
        <p:spPr>
          <a:xfrm>
            <a:off x="3937000" y="4648200"/>
            <a:ext cx="1270000" cy="749300"/>
          </a:xfrm>
          <a:prstGeom prst="rightArrow">
            <a:avLst>
              <a:gd name="adj1" fmla="val 59663"/>
              <a:gd name="adj2" fmla="val 69405"/>
            </a:avLst>
          </a:prstGeom>
          <a:gradFill>
            <a:gsLst>
              <a:gs pos="0">
                <a:srgbClr val="FFFFFF"/>
              </a:gs>
              <a:gs pos="100000">
                <a:srgbClr val="FFA941"/>
              </a:gs>
            </a:gsLst>
          </a:gradFill>
        </p:spPr>
        <p:txBody>
          <a:bodyPr lIns="50800" tIns="50800" rIns="50800" bIns="50800" anchor="ctr"/>
          <a:lstStyle/>
          <a:p>
            <a:pPr/>
          </a:p>
        </p:txBody>
      </p:sp>
      <p:grpSp>
        <p:nvGrpSpPr>
          <p:cNvPr id="144" name="Group 144"/>
          <p:cNvGrpSpPr/>
          <p:nvPr/>
        </p:nvGrpSpPr>
        <p:grpSpPr>
          <a:xfrm>
            <a:off x="2008443" y="4521200"/>
            <a:ext cx="1272384" cy="1016000"/>
            <a:chOff x="19307" y="0"/>
            <a:chExt cx="1272382" cy="1016000"/>
          </a:xfrm>
        </p:grpSpPr>
        <p:sp>
          <p:nvSpPr>
            <p:cNvPr id="139" name="Shape 139"/>
            <p:cNvSpPr/>
            <p:nvPr/>
          </p:nvSpPr>
          <p:spPr>
            <a:xfrm>
              <a:off x="19307" y="762000"/>
              <a:ext cx="1270001" cy="254000"/>
            </a:xfrm>
            <a:prstGeom prst="ellipse">
              <a:avLst/>
            </a:prstGeom>
            <a:solidFill>
              <a:srgbClr val="40AAFF">
                <a:alpha val="66000"/>
              </a:srgbClr>
            </a:solidFill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40" name="Shape 140"/>
            <p:cNvSpPr/>
            <p:nvPr/>
          </p:nvSpPr>
          <p:spPr>
            <a:xfrm>
              <a:off x="19307" y="127000"/>
              <a:ext cx="1270001" cy="762000"/>
            </a:xfrm>
            <a:prstGeom prst="rect">
              <a:avLst/>
            </a:prstGeom>
            <a:solidFill>
              <a:srgbClr val="8CC4FF"/>
            </a:solidFill>
            <a:ln w="9525" cap="flat">
              <a:noFill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41" name="Shape 141"/>
            <p:cNvSpPr/>
            <p:nvPr/>
          </p:nvSpPr>
          <p:spPr>
            <a:xfrm>
              <a:off x="19307" y="0"/>
              <a:ext cx="1270001" cy="254000"/>
            </a:xfrm>
            <a:prstGeom prst="ellipse">
              <a:avLst/>
            </a:prstGeom>
            <a:solidFill>
              <a:srgbClr val="699DE0"/>
            </a:solidFill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42" name="Shape 142"/>
            <p:cNvSpPr/>
            <p:nvPr/>
          </p:nvSpPr>
          <p:spPr>
            <a:xfrm flipH="1">
              <a:off x="27781" y="130839"/>
              <a:ext cx="2" cy="778742"/>
            </a:xfrm>
            <a:prstGeom prst="line">
              <a:avLst/>
            </a:pr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marL="0" marR="0" defTabSz="457200">
                <a:defRPr sz="1200">
                  <a:uFillTx/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Shape 143"/>
            <p:cNvSpPr/>
            <p:nvPr/>
          </p:nvSpPr>
          <p:spPr>
            <a:xfrm flipH="1">
              <a:off x="1291688" y="114299"/>
              <a:ext cx="2" cy="778742"/>
            </a:xfrm>
            <a:prstGeom prst="line">
              <a:avLst/>
            </a:pr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marL="0" marR="0" defTabSz="457200">
                <a:defRPr sz="1200">
                  <a:uFillTx/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56" name="Group 156"/>
          <p:cNvGrpSpPr/>
          <p:nvPr/>
        </p:nvGrpSpPr>
        <p:grpSpPr>
          <a:xfrm>
            <a:off x="5854700" y="4665526"/>
            <a:ext cx="1275429" cy="871675"/>
            <a:chOff x="1493" y="0"/>
            <a:chExt cx="1275428" cy="871673"/>
          </a:xfrm>
        </p:grpSpPr>
        <p:grpSp>
          <p:nvGrpSpPr>
            <p:cNvPr id="150" name="Group 150"/>
            <p:cNvGrpSpPr/>
            <p:nvPr/>
          </p:nvGrpSpPr>
          <p:grpSpPr>
            <a:xfrm>
              <a:off x="1493" y="337782"/>
              <a:ext cx="1275429" cy="533892"/>
              <a:chOff x="1493" y="0"/>
              <a:chExt cx="1275428" cy="533890"/>
            </a:xfrm>
          </p:grpSpPr>
          <p:sp>
            <p:nvSpPr>
              <p:cNvPr id="145" name="Shape 145"/>
              <p:cNvSpPr/>
              <p:nvPr/>
            </p:nvSpPr>
            <p:spPr>
              <a:xfrm>
                <a:off x="1493" y="279890"/>
                <a:ext cx="1270001" cy="254001"/>
              </a:xfrm>
              <a:prstGeom prst="ellipse">
                <a:avLst/>
              </a:prstGeom>
              <a:solidFill>
                <a:srgbClr val="40AAFF">
                  <a:alpha val="66000"/>
                </a:srgbClr>
              </a:solidFill>
              <a:ln w="25400" cap="flat">
                <a:solidFill>
                  <a:srgbClr val="40AAFF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/>
              </a:p>
            </p:txBody>
          </p:sp>
          <p:sp>
            <p:nvSpPr>
              <p:cNvPr id="146" name="Shape 146"/>
              <p:cNvSpPr/>
              <p:nvPr/>
            </p:nvSpPr>
            <p:spPr>
              <a:xfrm>
                <a:off x="1493" y="127490"/>
                <a:ext cx="1270001" cy="279401"/>
              </a:xfrm>
              <a:prstGeom prst="rect">
                <a:avLst/>
              </a:prstGeom>
              <a:solidFill>
                <a:srgbClr val="8CC4FF"/>
              </a:solidFill>
              <a:ln w="9525" cap="flat">
                <a:noFill/>
                <a:round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/>
              </a:p>
            </p:txBody>
          </p:sp>
          <p:sp>
            <p:nvSpPr>
              <p:cNvPr id="147" name="Shape 147"/>
              <p:cNvSpPr/>
              <p:nvPr/>
            </p:nvSpPr>
            <p:spPr>
              <a:xfrm>
                <a:off x="6921" y="0"/>
                <a:ext cx="1270001" cy="254000"/>
              </a:xfrm>
              <a:prstGeom prst="ellipse">
                <a:avLst/>
              </a:prstGeom>
              <a:solidFill>
                <a:srgbClr val="699DE0"/>
              </a:solidFill>
              <a:ln w="25400" cap="flat">
                <a:solidFill>
                  <a:srgbClr val="40AAFF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/>
              </a:p>
            </p:txBody>
          </p:sp>
          <p:sp>
            <p:nvSpPr>
              <p:cNvPr id="148" name="Shape 148"/>
              <p:cNvSpPr/>
              <p:nvPr/>
            </p:nvSpPr>
            <p:spPr>
              <a:xfrm>
                <a:off x="9967" y="148070"/>
                <a:ext cx="1" cy="279401"/>
              </a:xfrm>
              <a:prstGeom prst="line">
                <a:avLst/>
              </a:prstGeom>
              <a:noFill/>
              <a:ln w="25400" cap="flat">
                <a:solidFill>
                  <a:srgbClr val="40AAFF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marL="0" marR="0" defTabSz="457200">
                  <a:defRPr sz="1200">
                    <a:uFillTx/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49" name="Shape 149"/>
              <p:cNvSpPr/>
              <p:nvPr/>
            </p:nvSpPr>
            <p:spPr>
              <a:xfrm>
                <a:off x="1273875" y="164609"/>
                <a:ext cx="1" cy="246323"/>
              </a:xfrm>
              <a:prstGeom prst="line">
                <a:avLst/>
              </a:prstGeom>
              <a:noFill/>
              <a:ln w="25400" cap="flat">
                <a:solidFill>
                  <a:srgbClr val="40AAFF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marL="0" marR="0" defTabSz="457200">
                  <a:defRPr sz="1200">
                    <a:uFillTx/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sp>
          <p:nvSpPr>
            <p:cNvPr id="151" name="Shape 151"/>
            <p:cNvSpPr/>
            <p:nvPr/>
          </p:nvSpPr>
          <p:spPr>
            <a:xfrm>
              <a:off x="367134" y="405642"/>
              <a:ext cx="543787" cy="108758"/>
            </a:xfrm>
            <a:prstGeom prst="ellipse">
              <a:avLst/>
            </a:prstGeom>
            <a:solidFill>
              <a:srgbClr val="8CC4FF"/>
            </a:solidFill>
            <a:ln w="12700" cap="flat">
              <a:solidFill>
                <a:srgbClr val="40AA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52" name="Shape 152"/>
            <p:cNvSpPr/>
            <p:nvPr/>
          </p:nvSpPr>
          <p:spPr>
            <a:xfrm>
              <a:off x="371782" y="49776"/>
              <a:ext cx="539139" cy="410246"/>
            </a:xfrm>
            <a:prstGeom prst="rect">
              <a:avLst/>
            </a:prstGeom>
            <a:solidFill>
              <a:srgbClr val="8CC4FF"/>
            </a:solidFill>
            <a:ln w="9525" cap="flat">
              <a:noFill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53" name="Shape 153"/>
            <p:cNvSpPr/>
            <p:nvPr/>
          </p:nvSpPr>
          <p:spPr>
            <a:xfrm>
              <a:off x="369458" y="0"/>
              <a:ext cx="543787" cy="108758"/>
            </a:xfrm>
            <a:prstGeom prst="ellipse">
              <a:avLst/>
            </a:prstGeom>
            <a:solidFill>
              <a:srgbClr val="699DE0"/>
            </a:solidFill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54" name="Shape 154"/>
            <p:cNvSpPr/>
            <p:nvPr/>
          </p:nvSpPr>
          <p:spPr>
            <a:xfrm>
              <a:off x="370763" y="58588"/>
              <a:ext cx="1" cy="410246"/>
            </a:xfrm>
            <a:prstGeom prst="line">
              <a:avLst/>
            </a:pr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marL="0" marR="0" defTabSz="457200">
                <a:defRPr sz="1200">
                  <a:uFillTx/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Shape 155"/>
            <p:cNvSpPr/>
            <p:nvPr/>
          </p:nvSpPr>
          <p:spPr>
            <a:xfrm flipH="1">
              <a:off x="911940" y="52648"/>
              <a:ext cx="1" cy="409104"/>
            </a:xfrm>
            <a:prstGeom prst="line">
              <a:avLst/>
            </a:pr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marL="0" marR="0" defTabSz="457200">
                <a:defRPr sz="1200">
                  <a:uFillTx/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70B7"/>
          </a:solidFill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159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160" name="Shape 160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61" name="Shape 161"/>
          <p:cNvSpPr/>
          <p:nvPr/>
        </p:nvSpPr>
        <p:spPr>
          <a:xfrm>
            <a:off x="127000" y="6668889"/>
            <a:ext cx="8483600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2015 The Printer Working Group. All rights reserved. The IPP Everywhere and PWG logos are registered trademarks of the IEEE-ISTO.</a:t>
            </a:r>
          </a:p>
        </p:txBody>
      </p:sp>
      <p:sp>
        <p:nvSpPr>
          <p:cNvPr id="162" name="Shape 162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pPr/>
            <a:r>
              <a:t>®</a:t>
            </a:r>
          </a:p>
        </p:txBody>
      </p:sp>
      <p:sp>
        <p:nvSpPr>
          <p:cNvPr id="163" name="Shape 16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Scoping/Use Cases</a:t>
            </a:r>
          </a:p>
        </p:txBody>
      </p:sp>
      <p:sp>
        <p:nvSpPr>
          <p:cNvPr id="164" name="Shape 16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From prior BOFs:</a:t>
            </a:r>
          </a:p>
          <a:p>
            <a:pPr lvl="1"/>
            <a:r>
              <a:t>Stick with "personal manufacturing" class of products plus cloud solutions for now</a:t>
            </a:r>
          </a:p>
          <a:p>
            <a:pPr lvl="1"/>
            <a:r>
              <a:t>Focus on higher-level document formats, since G-code can be too printer/material-specific and common SoC implementations have the memory and CPU needed to do slicing already</a:t>
            </a:r>
          </a:p>
          <a:p>
            <a:pPr lvl="2"/>
            <a:r>
              <a:t>Still provide lower-level material/state information</a:t>
            </a:r>
          </a:p>
          <a:p>
            <a:pPr lvl="2"/>
            <a:r>
              <a:t>Material information still needs to be specified in job ticket (at a minimum: outer "shell" materials, in-fill materials, and support materials)</a:t>
            </a:r>
          </a:p>
          <a:p>
            <a:pPr lvl="1"/>
            <a:r>
              <a:t>Cloud-based solutions can take advantage of IPP Shared Infrastructure Extensions</a:t>
            </a:r>
          </a:p>
          <a:p>
            <a:pPr lvl="2"/>
            <a:r>
              <a:t>Remote camera feeds can be supported by uploading snapshots - needs some prototyping to determine feasibility/performance constraints</a:t>
            </a:r>
          </a:p>
        </p:txBody>
      </p:sp>
      <p:sp>
        <p:nvSpPr>
          <p:cNvPr id="165" name="Shape 165"/>
          <p:cNvSpPr/>
          <p:nvPr>
            <p:ph type="sldNum" sz="quarter" idx="2"/>
          </p:nvPr>
        </p:nvSpPr>
        <p:spPr>
          <a:xfrm>
            <a:off x="8808944" y="6670966"/>
            <a:ext cx="127001" cy="13554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70B7"/>
          </a:solidFill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168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169" name="Shape 169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0" name="Shape 170"/>
          <p:cNvSpPr/>
          <p:nvPr/>
        </p:nvSpPr>
        <p:spPr>
          <a:xfrm>
            <a:off x="127000" y="6668889"/>
            <a:ext cx="8483600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2015 The Printer Working Group. All rights reserved. The IPP Everywhere and PWG logos are registered trademarks of the IEEE-ISTO.</a:t>
            </a:r>
          </a:p>
        </p:txBody>
      </p:sp>
      <p:sp>
        <p:nvSpPr>
          <p:cNvPr id="171" name="Shape 171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pPr/>
            <a:r>
              <a:t>®</a:t>
            </a:r>
          </a:p>
        </p:txBody>
      </p:sp>
      <p:sp>
        <p:nvSpPr>
          <p:cNvPr id="172" name="Shape 17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Materials</a:t>
            </a:r>
          </a:p>
        </p:txBody>
      </p:sp>
      <p:sp>
        <p:nvSpPr>
          <p:cNvPr id="173" name="Shape 17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How to represent material usage in Job Ticket and Job Receipt?</a:t>
            </a:r>
          </a:p>
          <a:p>
            <a:pPr lvl="1"/>
            <a:r>
              <a:t>Common units are grams, millimeters, and milliliters</a:t>
            </a:r>
          </a:p>
          <a:p>
            <a:pPr lvl="2"/>
            <a:r>
              <a:t>Maybe use separate member attributes of the "materials-col" attribute for mass, length, and volume?</a:t>
            </a:r>
          </a:p>
          <a:p>
            <a:pPr lvl="1"/>
            <a:r>
              <a:t>"materials-col-actual (1setOf collection)" attribute for Job Receipt?</a:t>
            </a:r>
          </a:p>
        </p:txBody>
      </p:sp>
      <p:sp>
        <p:nvSpPr>
          <p:cNvPr id="174" name="Shape 174"/>
          <p:cNvSpPr/>
          <p:nvPr>
            <p:ph type="sldNum" sz="quarter" idx="2"/>
          </p:nvPr>
        </p:nvSpPr>
        <p:spPr>
          <a:xfrm>
            <a:off x="8808944" y="6670966"/>
            <a:ext cx="127001" cy="13554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70B7"/>
          </a:solidFill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177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178" name="Shape 178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9" name="Shape 179"/>
          <p:cNvSpPr/>
          <p:nvPr/>
        </p:nvSpPr>
        <p:spPr>
          <a:xfrm>
            <a:off x="127000" y="6668889"/>
            <a:ext cx="8483600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2015 The Printer Working Group. All rights reserved. The IPP Everywhere and PWG logos are registered trademarks of the IEEE-ISTO.</a:t>
            </a:r>
          </a:p>
        </p:txBody>
      </p:sp>
      <p:sp>
        <p:nvSpPr>
          <p:cNvPr id="180" name="Shape 180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pPr/>
            <a:r>
              <a:t>®</a:t>
            </a:r>
          </a:p>
        </p:txBody>
      </p:sp>
      <p:sp>
        <p:nvSpPr>
          <p:cNvPr id="181" name="Shape 18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IPP 3D Printing Extensions</a:t>
            </a:r>
          </a:p>
        </p:txBody>
      </p:sp>
      <p:sp>
        <p:nvSpPr>
          <p:cNvPr id="182" name="Shape 18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Current draft (white paper):</a:t>
            </a:r>
          </a:p>
          <a:p>
            <a:pPr lvl="1"/>
            <a:r>
              <a:rPr u="sng">
                <a:hlinkClick r:id="rId3" invalidUrl="" action="" tgtFrame="" tooltip="" history="1" highlightClick="0" endSnd="0"/>
              </a:rPr>
              <a:t>http://ftp.pwg.org/pub/pwg/BOFs/3d-printing/wd-apple-ipp3d-20150812.pdf</a:t>
            </a:r>
          </a:p>
          <a:p>
            <a:pPr/>
            <a:r>
              <a:t>Issues:</a:t>
            </a:r>
          </a:p>
          <a:p>
            <a:pPr lvl="1"/>
            <a:r>
              <a:t>Concerns about the focus on high-level formats - current slicer software may require more memory than available with complex objects</a:t>
            </a:r>
          </a:p>
          <a:p>
            <a:pPr lvl="1"/>
            <a:r>
              <a:t>Need to create new printer-state-reasons keywords for additional device states/conditions</a:t>
            </a:r>
          </a:p>
        </p:txBody>
      </p:sp>
      <p:sp>
        <p:nvSpPr>
          <p:cNvPr id="183" name="Shape 183"/>
          <p:cNvSpPr/>
          <p:nvPr>
            <p:ph type="sldNum" sz="quarter" idx="2"/>
          </p:nvPr>
        </p:nvSpPr>
        <p:spPr>
          <a:xfrm>
            <a:off x="8808944" y="6670966"/>
            <a:ext cx="127001" cy="13554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70B7"/>
          </a:solidFill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186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187" name="Shape 187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88" name="Shape 188"/>
          <p:cNvSpPr/>
          <p:nvPr/>
        </p:nvSpPr>
        <p:spPr>
          <a:xfrm>
            <a:off x="127000" y="6668889"/>
            <a:ext cx="8483600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2015 The Printer Working Group. All rights reserved. The IPP Everywhere and PWG logos are registered trademarks of the IEEE-ISTO.</a:t>
            </a:r>
          </a:p>
        </p:txBody>
      </p:sp>
      <p:sp>
        <p:nvSpPr>
          <p:cNvPr id="189" name="Shape 189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pPr/>
            <a:r>
              <a:t>®</a:t>
            </a:r>
          </a:p>
        </p:txBody>
      </p:sp>
      <p:sp>
        <p:nvSpPr>
          <p:cNvPr id="190" name="Shape 19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Next Steps</a:t>
            </a:r>
          </a:p>
        </p:txBody>
      </p:sp>
      <p:sp>
        <p:nvSpPr>
          <p:cNvPr id="191" name="Shape 19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Continue with 3D Printing BOFs, or do we feel that we are ready to charter work on a spec?</a:t>
            </a:r>
          </a:p>
          <a:p>
            <a:pPr/>
            <a:r>
              <a:t>Are there other people, companies, or organizations that we should invite to participate?</a:t>
            </a:r>
          </a:p>
        </p:txBody>
      </p:sp>
      <p:sp>
        <p:nvSpPr>
          <p:cNvPr id="192" name="Shape 192"/>
          <p:cNvSpPr/>
          <p:nvPr>
            <p:ph type="sldNum" sz="quarter" idx="2"/>
          </p:nvPr>
        </p:nvSpPr>
        <p:spPr>
          <a:xfrm>
            <a:off x="8808944" y="6670966"/>
            <a:ext cx="127001" cy="13554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